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333" r:id="rId12"/>
    <p:sldId id="374" r:id="rId13"/>
    <p:sldId id="373" r:id="rId14"/>
    <p:sldId id="372" r:id="rId15"/>
    <p:sldId id="371" r:id="rId16"/>
    <p:sldId id="370" r:id="rId17"/>
    <p:sldId id="369" r:id="rId18"/>
    <p:sldId id="368" r:id="rId19"/>
    <p:sldId id="367" r:id="rId20"/>
    <p:sldId id="366" r:id="rId21"/>
    <p:sldId id="365" r:id="rId22"/>
    <p:sldId id="364" r:id="rId23"/>
    <p:sldId id="363" r:id="rId24"/>
    <p:sldId id="362" r:id="rId25"/>
    <p:sldId id="361" r:id="rId26"/>
    <p:sldId id="360" r:id="rId27"/>
    <p:sldId id="359" r:id="rId28"/>
    <p:sldId id="358" r:id="rId29"/>
    <p:sldId id="357" r:id="rId30"/>
    <p:sldId id="356" r:id="rId31"/>
    <p:sldId id="355" r:id="rId32"/>
    <p:sldId id="354" r:id="rId33"/>
    <p:sldId id="353" r:id="rId34"/>
    <p:sldId id="352" r:id="rId35"/>
    <p:sldId id="351" r:id="rId36"/>
    <p:sldId id="350" r:id="rId37"/>
    <p:sldId id="349" r:id="rId38"/>
    <p:sldId id="348" r:id="rId39"/>
    <p:sldId id="347" r:id="rId40"/>
    <p:sldId id="346" r:id="rId41"/>
    <p:sldId id="345" r:id="rId42"/>
    <p:sldId id="344" r:id="rId43"/>
    <p:sldId id="343" r:id="rId44"/>
    <p:sldId id="342" r:id="rId45"/>
    <p:sldId id="341" r:id="rId46"/>
    <p:sldId id="340" r:id="rId47"/>
    <p:sldId id="339" r:id="rId48"/>
    <p:sldId id="338" r:id="rId49"/>
    <p:sldId id="337" r:id="rId50"/>
    <p:sldId id="336" r:id="rId51"/>
    <p:sldId id="335" r:id="rId52"/>
    <p:sldId id="334"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9BC9540-3469-4949-A35D-A550408903EB}" v="1041" dt="2022-07-21T11:26:04.140"/>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2" qsCatId="3D" csTypeId="urn:microsoft.com/office/officeart/2005/8/colors/accent1_2" csCatId="accent1" phldr="1"/>
      <dgm:spPr/>
    </dgm:pt>
    <dgm:pt modelId="{B7FD9498-6B84-41D5-96D3-3FB81DE0BA25}">
      <dgm:prSet phldrT="[Text]"/>
      <dgm:spPr/>
      <dgm:t>
        <a:bodyPr/>
        <a:lstStyle/>
        <a:p>
          <a:r>
            <a:rPr lang="en-GB" dirty="0"/>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dirty="0"/>
            <a:t>Decode the response content as a Json</a:t>
          </a:r>
          <a:endParaRPr lang="en-GB" dirty="0"/>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dirty="0"/>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dirty="0"/>
            <a:t>Use the API again to get information about the launches using the IDs given for each launch</a:t>
          </a:r>
          <a:endParaRPr lang="en-GB" dirty="0"/>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dirty="0"/>
            <a:t>Construct our dataset using the data we have obtained</a:t>
          </a:r>
          <a:endParaRPr lang="en-GB" sz="900" dirty="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pPr rtl="0"/>
          <a:r>
            <a:rPr lang="en-GB" sz="900" b="1" i="0" dirty="0"/>
            <a:t>Filter the </a:t>
          </a:r>
          <a:r>
            <a:rPr lang="en-GB" sz="900" b="1" i="0" dirty="0">
              <a:latin typeface="Calibri Light"/>
            </a:rPr>
            <a:t>Data frame</a:t>
          </a:r>
          <a:r>
            <a:rPr lang="en-GB" sz="900" b="1" i="0" dirty="0"/>
            <a:t> to only include Falcon 9 launches</a:t>
          </a:r>
          <a:endParaRPr lang="en-GB" sz="900" dirty="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pPr rtl="0"/>
          <a:r>
            <a:rPr lang="en-GB" sz="900" dirty="0"/>
            <a:t>Replace null values in the data with the mean that was calculated</a:t>
          </a:r>
          <a:r>
            <a:rPr lang="en-GB" sz="900" dirty="0">
              <a:latin typeface="Calibri Light"/>
            </a:rPr>
            <a:t> </a:t>
          </a:r>
          <a:endParaRPr lang="en-GB" sz="900" dirty="0"/>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dirty="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BF438813-3159-48EF-A014-2A1A9AD6FCF8}" type="pres">
      <dgm:prSet presAssocID="{3DDBECC9-41BD-4D5B-9E14-22B5700D36E2}" presName="diagram" presStyleCnt="0">
        <dgm:presLayoutVars>
          <dgm:dir/>
          <dgm:resizeHandles val="exact"/>
        </dgm:presLayoutVars>
      </dgm:prSet>
      <dgm:spPr/>
    </dgm:pt>
    <dgm:pt modelId="{A01E7587-BCD7-48A9-A9FC-C38DFB14C2E3}" type="pres">
      <dgm:prSet presAssocID="{B7FD9498-6B84-41D5-96D3-3FB81DE0BA25}" presName="node" presStyleLbl="node1" presStyleIdx="0" presStyleCnt="8">
        <dgm:presLayoutVars>
          <dgm:bulletEnabled val="1"/>
        </dgm:presLayoutVars>
      </dgm:prSet>
      <dgm:spPr/>
    </dgm:pt>
    <dgm:pt modelId="{E9644C3D-8F8D-4C2C-8FA1-FF12FC10F090}" type="pres">
      <dgm:prSet presAssocID="{71641815-827E-47AF-9A01-4F22F7CB8631}" presName="sibTrans" presStyleLbl="sibTrans2D1" presStyleIdx="0" presStyleCnt="7"/>
      <dgm:spPr/>
    </dgm:pt>
    <dgm:pt modelId="{967D698C-1F20-4F73-9F6F-23223D32C7B9}" type="pres">
      <dgm:prSet presAssocID="{71641815-827E-47AF-9A01-4F22F7CB8631}" presName="connectorText" presStyleLbl="sibTrans2D1" presStyleIdx="0" presStyleCnt="7"/>
      <dgm:spPr/>
    </dgm:pt>
    <dgm:pt modelId="{29805BBF-0FFA-43E0-8CCD-7C9FE30FFE5D}" type="pres">
      <dgm:prSet presAssocID="{8FD36DCB-3D4E-4458-B10D-FAA765C0E548}" presName="node" presStyleLbl="node1" presStyleIdx="1" presStyleCnt="8">
        <dgm:presLayoutVars>
          <dgm:bulletEnabled val="1"/>
        </dgm:presLayoutVars>
      </dgm:prSet>
      <dgm:spPr/>
    </dgm:pt>
    <dgm:pt modelId="{F60117FE-8E88-4FD0-9C53-FEDB79D5977C}" type="pres">
      <dgm:prSet presAssocID="{AE58A237-670B-4654-BABA-5B493A9E7077}" presName="sibTrans" presStyleLbl="sibTrans2D1" presStyleIdx="1" presStyleCnt="7"/>
      <dgm:spPr/>
    </dgm:pt>
    <dgm:pt modelId="{DC86F43D-697B-4DF8-8517-D78EEEA134F5}" type="pres">
      <dgm:prSet presAssocID="{AE58A237-670B-4654-BABA-5B493A9E7077}" presName="connectorText" presStyleLbl="sibTrans2D1" presStyleIdx="1" presStyleCnt="7"/>
      <dgm:spPr/>
    </dgm:pt>
    <dgm:pt modelId="{35C0F597-C194-40D1-A8E2-D4E6CAE1749F}" type="pres">
      <dgm:prSet presAssocID="{4F91EAF8-E374-4D73-B19A-407FA8751FE2}" presName="node" presStyleLbl="node1" presStyleIdx="2" presStyleCnt="8">
        <dgm:presLayoutVars>
          <dgm:bulletEnabled val="1"/>
        </dgm:presLayoutVars>
      </dgm:prSet>
      <dgm:spPr/>
    </dgm:pt>
    <dgm:pt modelId="{ED0150B0-F4BF-4B7A-9E56-6389C7604959}" type="pres">
      <dgm:prSet presAssocID="{7C6BCBC7-769E-4319-8515-34898F016BA7}" presName="sibTrans" presStyleLbl="sibTrans2D1" presStyleIdx="2" presStyleCnt="7"/>
      <dgm:spPr/>
    </dgm:pt>
    <dgm:pt modelId="{3A9CF4AC-E4FF-4A52-BECB-73DD68C513DC}" type="pres">
      <dgm:prSet presAssocID="{7C6BCBC7-769E-4319-8515-34898F016BA7}" presName="connectorText" presStyleLbl="sibTrans2D1" presStyleIdx="2" presStyleCnt="7"/>
      <dgm:spPr/>
    </dgm:pt>
    <dgm:pt modelId="{A157EC1B-13D5-4C55-8211-923EE50F7427}" type="pres">
      <dgm:prSet presAssocID="{7D6306CE-E10D-4440-BA16-D59087C64B76}" presName="node" presStyleLbl="node1" presStyleIdx="3" presStyleCnt="8">
        <dgm:presLayoutVars>
          <dgm:bulletEnabled val="1"/>
        </dgm:presLayoutVars>
      </dgm:prSet>
      <dgm:spPr/>
    </dgm:pt>
    <dgm:pt modelId="{A68AE625-CA5F-4E64-8700-3E7FB0C57FBB}" type="pres">
      <dgm:prSet presAssocID="{736870CC-EA84-4C3D-8681-DB3203657317}" presName="sibTrans" presStyleLbl="sibTrans2D1" presStyleIdx="3" presStyleCnt="7"/>
      <dgm:spPr/>
    </dgm:pt>
    <dgm:pt modelId="{EB4C3B05-3194-4516-BAC8-01F154E2BB99}" type="pres">
      <dgm:prSet presAssocID="{736870CC-EA84-4C3D-8681-DB3203657317}" presName="connectorText" presStyleLbl="sibTrans2D1" presStyleIdx="3" presStyleCnt="7"/>
      <dgm:spPr/>
    </dgm:pt>
    <dgm:pt modelId="{3ABC1B9D-EDFF-4B49-8845-7B8EAC4A756B}" type="pres">
      <dgm:prSet presAssocID="{265245B6-638D-4BC5-9D75-9F151E5DA3C1}" presName="node" presStyleLbl="node1" presStyleIdx="4" presStyleCnt="8">
        <dgm:presLayoutVars>
          <dgm:bulletEnabled val="1"/>
        </dgm:presLayoutVars>
      </dgm:prSet>
      <dgm:spPr/>
    </dgm:pt>
    <dgm:pt modelId="{D0CC1FBA-B852-45A4-9E14-E6213ADF7799}" type="pres">
      <dgm:prSet presAssocID="{8E07C4AC-1F2F-4FCB-9CA2-45814893369D}" presName="sibTrans" presStyleLbl="sibTrans2D1" presStyleIdx="4" presStyleCnt="7"/>
      <dgm:spPr/>
    </dgm:pt>
    <dgm:pt modelId="{65B76D3B-DC97-47F4-A183-391634DB5CD8}" type="pres">
      <dgm:prSet presAssocID="{8E07C4AC-1F2F-4FCB-9CA2-45814893369D}" presName="connectorText" presStyleLbl="sibTrans2D1" presStyleIdx="4" presStyleCnt="7"/>
      <dgm:spPr/>
    </dgm:pt>
    <dgm:pt modelId="{2487D952-DC73-4CC9-B67F-A15E644B3323}" type="pres">
      <dgm:prSet presAssocID="{E20CE18F-951E-41E3-92C6-85EF780F4DF0}" presName="node" presStyleLbl="node1" presStyleIdx="5" presStyleCnt="8">
        <dgm:presLayoutVars>
          <dgm:bulletEnabled val="1"/>
        </dgm:presLayoutVars>
      </dgm:prSet>
      <dgm:spPr/>
    </dgm:pt>
    <dgm:pt modelId="{D2162964-A93B-487B-AB5D-37E767B3EB43}" type="pres">
      <dgm:prSet presAssocID="{CA7F0124-705F-46C8-AD62-2017D2911A93}" presName="sibTrans" presStyleLbl="sibTrans2D1" presStyleIdx="5" presStyleCnt="7"/>
      <dgm:spPr/>
    </dgm:pt>
    <dgm:pt modelId="{33D658AF-8280-47E8-8414-D71F66088C92}" type="pres">
      <dgm:prSet presAssocID="{CA7F0124-705F-46C8-AD62-2017D2911A93}" presName="connectorText" presStyleLbl="sibTrans2D1" presStyleIdx="5" presStyleCnt="7"/>
      <dgm:spPr/>
    </dgm:pt>
    <dgm:pt modelId="{A52BABF6-D64C-472C-B2BC-6AF68ADA026D}" type="pres">
      <dgm:prSet presAssocID="{D19F3C61-F7CC-4243-9FC4-08DC6AD87557}" presName="node" presStyleLbl="node1" presStyleIdx="6" presStyleCnt="8">
        <dgm:presLayoutVars>
          <dgm:bulletEnabled val="1"/>
        </dgm:presLayoutVars>
      </dgm:prSet>
      <dgm:spPr/>
    </dgm:pt>
    <dgm:pt modelId="{A2BBC348-3B8D-4C9C-99F2-3D1AA20337E9}" type="pres">
      <dgm:prSet presAssocID="{63580703-3F87-4C03-8403-158B915D8590}" presName="sibTrans" presStyleLbl="sibTrans2D1" presStyleIdx="6" presStyleCnt="7"/>
      <dgm:spPr/>
    </dgm:pt>
    <dgm:pt modelId="{29C69C79-DF14-488C-B4CD-FF2143EA250D}" type="pres">
      <dgm:prSet presAssocID="{63580703-3F87-4C03-8403-158B915D8590}" presName="connectorText" presStyleLbl="sibTrans2D1" presStyleIdx="6" presStyleCnt="7"/>
      <dgm:spPr/>
    </dgm:pt>
    <dgm:pt modelId="{ACD32239-2B6A-4941-8910-D28CDED492E8}" type="pres">
      <dgm:prSet presAssocID="{E74A2736-3F2A-4F4D-B7F8-1C4F7EF47FA2}" presName="node" presStyleLbl="node1" presStyleIdx="7" presStyleCnt="8">
        <dgm:presLayoutVars>
          <dgm:bulletEnabled val="1"/>
        </dgm:presLayoutVars>
      </dgm:prSet>
      <dgm:spPr/>
    </dgm:pt>
  </dgm:ptLst>
  <dgm:cxnLst>
    <dgm:cxn modelId="{D5F4290D-6EC1-41CA-B03C-6CD918538195}" type="presOf" srcId="{8E07C4AC-1F2F-4FCB-9CA2-45814893369D}" destId="{65B76D3B-DC97-47F4-A183-391634DB5CD8}" srcOrd="1"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30427120-7726-43B3-AB38-840763894F26}" type="presOf" srcId="{71641815-827E-47AF-9A01-4F22F7CB8631}" destId="{E9644C3D-8F8D-4C2C-8FA1-FF12FC10F090}" srcOrd="0" destOrd="0" presId="urn:microsoft.com/office/officeart/2005/8/layout/process5"/>
    <dgm:cxn modelId="{2E838931-0193-44C1-8719-355B88808277}" type="presOf" srcId="{8FD36DCB-3D4E-4458-B10D-FAA765C0E548}" destId="{29805BBF-0FFA-43E0-8CCD-7C9FE30FFE5D}" srcOrd="0" destOrd="0" presId="urn:microsoft.com/office/officeart/2005/8/layout/process5"/>
    <dgm:cxn modelId="{B50BB833-0E52-4FBA-8968-D0A034C870BB}" type="presOf" srcId="{E20CE18F-951E-41E3-92C6-85EF780F4DF0}" destId="{2487D952-DC73-4CC9-B67F-A15E644B3323}" srcOrd="0"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1068425C-3B3B-4800-8E9D-AA7005A940CC}" type="presOf" srcId="{CA7F0124-705F-46C8-AD62-2017D2911A93}" destId="{33D658AF-8280-47E8-8414-D71F66088C92}" srcOrd="1" destOrd="0" presId="urn:microsoft.com/office/officeart/2005/8/layout/process5"/>
    <dgm:cxn modelId="{64C84743-9F27-435C-AE34-80FC3EE0118C}" type="presOf" srcId="{736870CC-EA84-4C3D-8681-DB3203657317}" destId="{EB4C3B05-3194-4516-BAC8-01F154E2BB99}" srcOrd="1" destOrd="0" presId="urn:microsoft.com/office/officeart/2005/8/layout/process5"/>
    <dgm:cxn modelId="{F565C54B-03AD-4D5F-A1D0-2FE428DBE0E1}" type="presOf" srcId="{71641815-827E-47AF-9A01-4F22F7CB8631}" destId="{967D698C-1F20-4F73-9F6F-23223D32C7B9}" srcOrd="1"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80062A72-5757-447D-B518-163C5437CB78}" type="presOf" srcId="{3DDBECC9-41BD-4D5B-9E14-22B5700D36E2}" destId="{BF438813-3159-48EF-A014-2A1A9AD6FCF8}" srcOrd="0" destOrd="0" presId="urn:microsoft.com/office/officeart/2005/8/layout/process5"/>
    <dgm:cxn modelId="{7887E273-AB5E-416E-A3D6-104C6E844A4F}" type="presOf" srcId="{8E07C4AC-1F2F-4FCB-9CA2-45814893369D}" destId="{D0CC1FBA-B852-45A4-9E14-E6213ADF7799}" srcOrd="0" destOrd="0" presId="urn:microsoft.com/office/officeart/2005/8/layout/process5"/>
    <dgm:cxn modelId="{B0ABD179-7012-412E-A0F4-748BEE30B3AF}" type="presOf" srcId="{E74A2736-3F2A-4F4D-B7F8-1C4F7EF47FA2}" destId="{ACD32239-2B6A-4941-8910-D28CDED492E8}"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AC622C7B-E4AC-464E-8818-0A8B8D9AFA5F}" type="presOf" srcId="{63580703-3F87-4C03-8403-158B915D8590}" destId="{29C69C79-DF14-488C-B4CD-FF2143EA250D}" srcOrd="1" destOrd="0" presId="urn:microsoft.com/office/officeart/2005/8/layout/process5"/>
    <dgm:cxn modelId="{73BCF77B-8B24-414F-B46C-1B2162CDE380}" type="presOf" srcId="{7C6BCBC7-769E-4319-8515-34898F016BA7}" destId="{3A9CF4AC-E4FF-4A52-BECB-73DD68C513DC}" srcOrd="1" destOrd="0" presId="urn:microsoft.com/office/officeart/2005/8/layout/process5"/>
    <dgm:cxn modelId="{30139F89-915F-4AF8-833F-9DA7D4A146D5}" type="presOf" srcId="{7D6306CE-E10D-4440-BA16-D59087C64B76}" destId="{A157EC1B-13D5-4C55-8211-923EE50F7427}" srcOrd="0" destOrd="0" presId="urn:microsoft.com/office/officeart/2005/8/layout/process5"/>
    <dgm:cxn modelId="{7F8ED08D-46AD-4715-A3A6-4DF5B92F4358}" type="presOf" srcId="{B7FD9498-6B84-41D5-96D3-3FB81DE0BA25}" destId="{A01E7587-BCD7-48A9-A9FC-C38DFB14C2E3}" srcOrd="0" destOrd="0" presId="urn:microsoft.com/office/officeart/2005/8/layout/process5"/>
    <dgm:cxn modelId="{056A5D99-880F-4816-A1CF-FAD5BC242A3F}" type="presOf" srcId="{4F91EAF8-E374-4D73-B19A-407FA8751FE2}" destId="{35C0F597-C194-40D1-A8E2-D4E6CAE1749F}" srcOrd="0" destOrd="0" presId="urn:microsoft.com/office/officeart/2005/8/layout/process5"/>
    <dgm:cxn modelId="{9F2DA9AE-9648-42A7-B25A-F344C2AD9836}" type="presOf" srcId="{265245B6-638D-4BC5-9D75-9F151E5DA3C1}" destId="{3ABC1B9D-EDFF-4B49-8845-7B8EAC4A756B}" srcOrd="0" destOrd="0" presId="urn:microsoft.com/office/officeart/2005/8/layout/process5"/>
    <dgm:cxn modelId="{E863A5B5-B579-4731-B9F1-E9DBC57C38C6}" type="presOf" srcId="{63580703-3F87-4C03-8403-158B915D8590}" destId="{A2BBC348-3B8D-4C9C-99F2-3D1AA20337E9}" srcOrd="0" destOrd="0" presId="urn:microsoft.com/office/officeart/2005/8/layout/process5"/>
    <dgm:cxn modelId="{784A95BF-FDC7-473C-BC03-4A492E01C0D3}" type="presOf" srcId="{D19F3C61-F7CC-4243-9FC4-08DC6AD87557}" destId="{A52BABF6-D64C-472C-B2BC-6AF68ADA026D}" srcOrd="0" destOrd="0" presId="urn:microsoft.com/office/officeart/2005/8/layout/process5"/>
    <dgm:cxn modelId="{2209E7C2-FB6F-4022-BAF1-BED67B10730F}" type="presOf" srcId="{AE58A237-670B-4654-BABA-5B493A9E7077}" destId="{DC86F43D-697B-4DF8-8517-D78EEEA134F5}" srcOrd="1"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0F15FE0-2DFF-4B58-BB59-C0543E6F5EDA}" type="presOf" srcId="{7C6BCBC7-769E-4319-8515-34898F016BA7}" destId="{ED0150B0-F4BF-4B7A-9E56-6389C7604959}" srcOrd="0" destOrd="0" presId="urn:microsoft.com/office/officeart/2005/8/layout/process5"/>
    <dgm:cxn modelId="{CCE12DE2-F0AC-4FA7-9D97-2BC3A14F0658}" type="presOf" srcId="{736870CC-EA84-4C3D-8681-DB3203657317}" destId="{A68AE625-CA5F-4E64-8700-3E7FB0C57FBB}" srcOrd="0" destOrd="0" presId="urn:microsoft.com/office/officeart/2005/8/layout/process5"/>
    <dgm:cxn modelId="{AD91D2E2-99A2-4D52-A19D-11F76ABC366A}" type="presOf" srcId="{AE58A237-670B-4654-BABA-5B493A9E7077}" destId="{F60117FE-8E88-4FD0-9C53-FEDB79D5977C}" srcOrd="0"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6C2066FE-595A-429C-B69A-B323B3FDB044}" type="presOf" srcId="{CA7F0124-705F-46C8-AD62-2017D2911A93}" destId="{D2162964-A93B-487B-AB5D-37E767B3EB43}" srcOrd="0" destOrd="0" presId="urn:microsoft.com/office/officeart/2005/8/layout/process5"/>
    <dgm:cxn modelId="{CC65B781-474E-4695-8C3A-18A802497FF7}" type="presParOf" srcId="{BF438813-3159-48EF-A014-2A1A9AD6FCF8}" destId="{A01E7587-BCD7-48A9-A9FC-C38DFB14C2E3}" srcOrd="0" destOrd="0" presId="urn:microsoft.com/office/officeart/2005/8/layout/process5"/>
    <dgm:cxn modelId="{35DD7C33-EB1A-4E4F-8459-35D47DCF602F}" type="presParOf" srcId="{BF438813-3159-48EF-A014-2A1A9AD6FCF8}" destId="{E9644C3D-8F8D-4C2C-8FA1-FF12FC10F090}" srcOrd="1" destOrd="0" presId="urn:microsoft.com/office/officeart/2005/8/layout/process5"/>
    <dgm:cxn modelId="{2F6E2963-EC3A-44F5-BE04-EF9D83FFF56A}" type="presParOf" srcId="{E9644C3D-8F8D-4C2C-8FA1-FF12FC10F090}" destId="{967D698C-1F20-4F73-9F6F-23223D32C7B9}" srcOrd="0" destOrd="0" presId="urn:microsoft.com/office/officeart/2005/8/layout/process5"/>
    <dgm:cxn modelId="{5B39FB3F-EB70-4880-907D-3AB5C69B9CB7}" type="presParOf" srcId="{BF438813-3159-48EF-A014-2A1A9AD6FCF8}" destId="{29805BBF-0FFA-43E0-8CCD-7C9FE30FFE5D}" srcOrd="2" destOrd="0" presId="urn:microsoft.com/office/officeart/2005/8/layout/process5"/>
    <dgm:cxn modelId="{B9E008EA-6A51-40EB-A16E-60FDEDBCD8AD}" type="presParOf" srcId="{BF438813-3159-48EF-A014-2A1A9AD6FCF8}" destId="{F60117FE-8E88-4FD0-9C53-FEDB79D5977C}" srcOrd="3" destOrd="0" presId="urn:microsoft.com/office/officeart/2005/8/layout/process5"/>
    <dgm:cxn modelId="{EE13D23A-36A5-4296-814D-E9DBECA03C4A}" type="presParOf" srcId="{F60117FE-8E88-4FD0-9C53-FEDB79D5977C}" destId="{DC86F43D-697B-4DF8-8517-D78EEEA134F5}" srcOrd="0" destOrd="0" presId="urn:microsoft.com/office/officeart/2005/8/layout/process5"/>
    <dgm:cxn modelId="{F440F7C5-5E90-4311-BF55-7CFC57D62DFC}" type="presParOf" srcId="{BF438813-3159-48EF-A014-2A1A9AD6FCF8}" destId="{35C0F597-C194-40D1-A8E2-D4E6CAE1749F}" srcOrd="4" destOrd="0" presId="urn:microsoft.com/office/officeart/2005/8/layout/process5"/>
    <dgm:cxn modelId="{88C71341-185C-4180-B342-50C3397FA955}" type="presParOf" srcId="{BF438813-3159-48EF-A014-2A1A9AD6FCF8}" destId="{ED0150B0-F4BF-4B7A-9E56-6389C7604959}" srcOrd="5" destOrd="0" presId="urn:microsoft.com/office/officeart/2005/8/layout/process5"/>
    <dgm:cxn modelId="{3ECBE359-B992-4A80-992C-26578FB0B824}" type="presParOf" srcId="{ED0150B0-F4BF-4B7A-9E56-6389C7604959}" destId="{3A9CF4AC-E4FF-4A52-BECB-73DD68C513DC}" srcOrd="0" destOrd="0" presId="urn:microsoft.com/office/officeart/2005/8/layout/process5"/>
    <dgm:cxn modelId="{D4262843-34F6-420A-A4CD-DD3BE327B679}" type="presParOf" srcId="{BF438813-3159-48EF-A014-2A1A9AD6FCF8}" destId="{A157EC1B-13D5-4C55-8211-923EE50F7427}" srcOrd="6" destOrd="0" presId="urn:microsoft.com/office/officeart/2005/8/layout/process5"/>
    <dgm:cxn modelId="{F4E4E4B4-A9FB-4A9C-8229-02B72CD0B482}" type="presParOf" srcId="{BF438813-3159-48EF-A014-2A1A9AD6FCF8}" destId="{A68AE625-CA5F-4E64-8700-3E7FB0C57FBB}" srcOrd="7" destOrd="0" presId="urn:microsoft.com/office/officeart/2005/8/layout/process5"/>
    <dgm:cxn modelId="{B6570536-CE3E-4064-A494-6BE03906FC75}" type="presParOf" srcId="{A68AE625-CA5F-4E64-8700-3E7FB0C57FBB}" destId="{EB4C3B05-3194-4516-BAC8-01F154E2BB99}" srcOrd="0" destOrd="0" presId="urn:microsoft.com/office/officeart/2005/8/layout/process5"/>
    <dgm:cxn modelId="{16CAE0C9-0F79-4309-82FE-9BE818CDF98E}" type="presParOf" srcId="{BF438813-3159-48EF-A014-2A1A9AD6FCF8}" destId="{3ABC1B9D-EDFF-4B49-8845-7B8EAC4A756B}" srcOrd="8" destOrd="0" presId="urn:microsoft.com/office/officeart/2005/8/layout/process5"/>
    <dgm:cxn modelId="{3A11C82E-1102-4BA6-BC7A-72A63ECF68F4}" type="presParOf" srcId="{BF438813-3159-48EF-A014-2A1A9AD6FCF8}" destId="{D0CC1FBA-B852-45A4-9E14-E6213ADF7799}" srcOrd="9" destOrd="0" presId="urn:microsoft.com/office/officeart/2005/8/layout/process5"/>
    <dgm:cxn modelId="{16152083-C34E-40DA-9102-C7CDBC944F80}" type="presParOf" srcId="{D0CC1FBA-B852-45A4-9E14-E6213ADF7799}" destId="{65B76D3B-DC97-47F4-A183-391634DB5CD8}" srcOrd="0" destOrd="0" presId="urn:microsoft.com/office/officeart/2005/8/layout/process5"/>
    <dgm:cxn modelId="{7708F6A3-F1FB-4481-BC35-17AA4E5CD2FA}" type="presParOf" srcId="{BF438813-3159-48EF-A014-2A1A9AD6FCF8}" destId="{2487D952-DC73-4CC9-B67F-A15E644B3323}" srcOrd="10" destOrd="0" presId="urn:microsoft.com/office/officeart/2005/8/layout/process5"/>
    <dgm:cxn modelId="{947769E4-637C-4CA4-9042-2A688E87C8DF}" type="presParOf" srcId="{BF438813-3159-48EF-A014-2A1A9AD6FCF8}" destId="{D2162964-A93B-487B-AB5D-37E767B3EB43}" srcOrd="11" destOrd="0" presId="urn:microsoft.com/office/officeart/2005/8/layout/process5"/>
    <dgm:cxn modelId="{F3F29487-0160-45C5-BF3A-3FF257F7A677}" type="presParOf" srcId="{D2162964-A93B-487B-AB5D-37E767B3EB43}" destId="{33D658AF-8280-47E8-8414-D71F66088C92}" srcOrd="0" destOrd="0" presId="urn:microsoft.com/office/officeart/2005/8/layout/process5"/>
    <dgm:cxn modelId="{E725A51F-B209-4D4D-83BE-B17E24FE77F2}" type="presParOf" srcId="{BF438813-3159-48EF-A014-2A1A9AD6FCF8}" destId="{A52BABF6-D64C-472C-B2BC-6AF68ADA026D}" srcOrd="12" destOrd="0" presId="urn:microsoft.com/office/officeart/2005/8/layout/process5"/>
    <dgm:cxn modelId="{8BB85024-C79B-4662-962A-10AE7949B7E9}" type="presParOf" srcId="{BF438813-3159-48EF-A014-2A1A9AD6FCF8}" destId="{A2BBC348-3B8D-4C9C-99F2-3D1AA20337E9}" srcOrd="13" destOrd="0" presId="urn:microsoft.com/office/officeart/2005/8/layout/process5"/>
    <dgm:cxn modelId="{C7B41847-D124-45DE-BF8D-250FF0776A03}" type="presParOf" srcId="{A2BBC348-3B8D-4C9C-99F2-3D1AA20337E9}" destId="{29C69C79-DF14-488C-B4CD-FF2143EA250D}" srcOrd="0" destOrd="0" presId="urn:microsoft.com/office/officeart/2005/8/layout/process5"/>
    <dgm:cxn modelId="{21921112-BA29-4D35-95C1-C2C5F905C1C1}" type="presParOf" srcId="{BF438813-3159-48EF-A014-2A1A9AD6FCF8}" destId="{ACD32239-2B6A-4941-8910-D28CDED492E8}"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E7587-BCD7-48A9-A9FC-C38DFB14C2E3}">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Make request to SpaceX API</a:t>
          </a:r>
        </a:p>
      </dsp:txBody>
      <dsp:txXfrm>
        <a:off x="32243" y="293471"/>
        <a:ext cx="1487164" cy="870629"/>
      </dsp:txXfrm>
    </dsp:sp>
    <dsp:sp modelId="{E9644C3D-8F8D-4C2C-8FA1-FF12FC10F090}">
      <dsp:nvSpPr>
        <dsp:cNvPr id="0" name=""/>
        <dsp:cNvSpPr/>
      </dsp:nvSpPr>
      <dsp:spPr>
        <a:xfrm>
          <a:off x="1682133" y="537660"/>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29805BBF-0FFA-43E0-8CCD-7C9FE30FFE5D}">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Decode the response content as a Json</a:t>
          </a:r>
          <a:endParaRPr lang="en-GB" sz="1100" kern="1200" dirty="0"/>
        </a:p>
      </dsp:txBody>
      <dsp:txXfrm>
        <a:off x="2190117" y="293471"/>
        <a:ext cx="1487164" cy="870629"/>
      </dsp:txXfrm>
    </dsp:sp>
    <dsp:sp modelId="{F60117FE-8E88-4FD0-9C53-FEDB79D5977C}">
      <dsp:nvSpPr>
        <dsp:cNvPr id="0" name=""/>
        <dsp:cNvSpPr/>
      </dsp:nvSpPr>
      <dsp:spPr>
        <a:xfrm>
          <a:off x="3840007" y="537660"/>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0007" y="614110"/>
        <a:ext cx="228734" cy="229351"/>
      </dsp:txXfrm>
    </dsp:sp>
    <dsp:sp modelId="{35C0F597-C194-40D1-A8E2-D4E6CAE1749F}">
      <dsp:nvSpPr>
        <dsp:cNvPr id="0" name=""/>
        <dsp:cNvSpPr/>
      </dsp:nvSpPr>
      <dsp:spPr>
        <a:xfrm>
          <a:off x="4320904"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Turn Json into pandas data frame</a:t>
          </a:r>
        </a:p>
      </dsp:txBody>
      <dsp:txXfrm>
        <a:off x="4347991" y="293471"/>
        <a:ext cx="1487164" cy="870629"/>
      </dsp:txXfrm>
    </dsp:sp>
    <dsp:sp modelId="{ED0150B0-F4BF-4B7A-9E56-6389C7604959}">
      <dsp:nvSpPr>
        <dsp:cNvPr id="0" name=""/>
        <dsp:cNvSpPr/>
      </dsp:nvSpPr>
      <dsp:spPr>
        <a:xfrm rot="5400000">
          <a:off x="4928191" y="1299081"/>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6898" y="1326825"/>
        <a:ext cx="229351" cy="228734"/>
      </dsp:txXfrm>
    </dsp:sp>
    <dsp:sp modelId="{A157EC1B-13D5-4C55-8211-923EE50F7427}">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Use the API again to get information about the launches using the IDs given for each launch</a:t>
          </a:r>
          <a:endParaRPr lang="en-GB" sz="1100" kern="1200" dirty="0"/>
        </a:p>
      </dsp:txBody>
      <dsp:txXfrm>
        <a:off x="4347991" y="1834810"/>
        <a:ext cx="1487164" cy="870629"/>
      </dsp:txXfrm>
    </dsp:sp>
    <dsp:sp modelId="{A68AE625-CA5F-4E64-8700-3E7FB0C57FBB}">
      <dsp:nvSpPr>
        <dsp:cNvPr id="0" name=""/>
        <dsp:cNvSpPr/>
      </dsp:nvSpPr>
      <dsp:spPr>
        <a:xfrm rot="10800000">
          <a:off x="3858503" y="2078999"/>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3ABC1B9D-EDFF-4B49-8845-7B8EAC4A756B}">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dirty="0"/>
            <a:t>Construct our dataset using the data we have obtained</a:t>
          </a:r>
          <a:endParaRPr lang="en-GB" sz="900" kern="1200" dirty="0"/>
        </a:p>
      </dsp:txBody>
      <dsp:txXfrm>
        <a:off x="2190117" y="1834810"/>
        <a:ext cx="1487164" cy="870629"/>
      </dsp:txXfrm>
    </dsp:sp>
    <dsp:sp modelId="{D0CC1FBA-B852-45A4-9E14-E6213ADF7799}">
      <dsp:nvSpPr>
        <dsp:cNvPr id="0" name=""/>
        <dsp:cNvSpPr/>
      </dsp:nvSpPr>
      <dsp:spPr>
        <a:xfrm rot="10800000">
          <a:off x="1700629" y="2078999"/>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2487D952-DC73-4CC9-B67F-A15E644B3323}">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GB" sz="900" b="1" i="0" kern="1200" dirty="0"/>
            <a:t>Filter the </a:t>
          </a:r>
          <a:r>
            <a:rPr lang="en-GB" sz="900" b="1" i="0" kern="1200" dirty="0">
              <a:latin typeface="Calibri Light"/>
            </a:rPr>
            <a:t>Data frame</a:t>
          </a:r>
          <a:r>
            <a:rPr lang="en-GB" sz="900" b="1" i="0" kern="1200" dirty="0"/>
            <a:t> to only include Falcon 9 launches</a:t>
          </a:r>
          <a:endParaRPr lang="en-GB" sz="900" kern="1200" dirty="0"/>
        </a:p>
      </dsp:txBody>
      <dsp:txXfrm>
        <a:off x="32243" y="1834810"/>
        <a:ext cx="1487164" cy="870629"/>
      </dsp:txXfrm>
    </dsp:sp>
    <dsp:sp modelId="{D2162964-A93B-487B-AB5D-37E767B3EB43}">
      <dsp:nvSpPr>
        <dsp:cNvPr id="0" name=""/>
        <dsp:cNvSpPr/>
      </dsp:nvSpPr>
      <dsp:spPr>
        <a:xfrm rot="5400000">
          <a:off x="612444" y="2840420"/>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A52BABF6-D64C-472C-B2BC-6AF68ADA026D}">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GB" sz="900" kern="1200" dirty="0"/>
            <a:t>Replace null values in the data with the mean that was calculated</a:t>
          </a:r>
          <a:r>
            <a:rPr lang="en-GB" sz="900" kern="1200" dirty="0">
              <a:latin typeface="Calibri Light"/>
            </a:rPr>
            <a:t> </a:t>
          </a:r>
          <a:endParaRPr lang="en-GB" sz="900" kern="1200" dirty="0"/>
        </a:p>
      </dsp:txBody>
      <dsp:txXfrm>
        <a:off x="32243" y="3376148"/>
        <a:ext cx="1487164" cy="870629"/>
      </dsp:txXfrm>
    </dsp:sp>
    <dsp:sp modelId="{A2BBC348-3B8D-4C9C-99F2-3D1AA20337E9}">
      <dsp:nvSpPr>
        <dsp:cNvPr id="0" name=""/>
        <dsp:cNvSpPr/>
      </dsp:nvSpPr>
      <dsp:spPr>
        <a:xfrm>
          <a:off x="1682133" y="3620337"/>
          <a:ext cx="326763" cy="38225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ACD32239-2B6A-4941-8910-D28CDED492E8}">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082404" y="1842"/>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13142" y="32580"/>
        <a:ext cx="1687645" cy="987996"/>
      </dsp:txXfrm>
    </dsp:sp>
    <dsp:sp modelId="{7E268CD3-7747-4C20-B918-E2E67816A034}">
      <dsp:nvSpPr>
        <dsp:cNvPr id="0" name=""/>
        <dsp:cNvSpPr/>
      </dsp:nvSpPr>
      <dsp:spPr>
        <a:xfrm>
          <a:off x="2985448" y="309687"/>
          <a:ext cx="370813" cy="43378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5448" y="396443"/>
        <a:ext cx="259569" cy="260270"/>
      </dsp:txXfrm>
    </dsp:sp>
    <dsp:sp modelId="{29E10AFB-091A-4375-8B13-4E1D15FD2310}">
      <dsp:nvSpPr>
        <dsp:cNvPr id="0" name=""/>
        <dsp:cNvSpPr/>
      </dsp:nvSpPr>
      <dsp:spPr>
        <a:xfrm>
          <a:off x="3531174" y="1842"/>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61912" y="32580"/>
        <a:ext cx="1687645" cy="987996"/>
      </dsp:txXfrm>
    </dsp:sp>
    <dsp:sp modelId="{7B8C6AE7-6D45-4114-BB35-10920C61EC25}">
      <dsp:nvSpPr>
        <dsp:cNvPr id="0" name=""/>
        <dsp:cNvSpPr/>
      </dsp:nvSpPr>
      <dsp:spPr>
        <a:xfrm rot="5400000">
          <a:off x="4220327" y="1173753"/>
          <a:ext cx="370813" cy="43378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75599" y="1205237"/>
        <a:ext cx="260270" cy="259569"/>
      </dsp:txXfrm>
    </dsp:sp>
    <dsp:sp modelId="{428C7C8B-4095-4C6E-A040-75B636EA2AF5}">
      <dsp:nvSpPr>
        <dsp:cNvPr id="0" name=""/>
        <dsp:cNvSpPr/>
      </dsp:nvSpPr>
      <dsp:spPr>
        <a:xfrm>
          <a:off x="3531174" y="1750963"/>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61912" y="1781701"/>
        <a:ext cx="1687645" cy="987996"/>
      </dsp:txXfrm>
    </dsp:sp>
    <dsp:sp modelId="{10A2A332-0004-49EB-BA10-84255ADD9194}">
      <dsp:nvSpPr>
        <dsp:cNvPr id="0" name=""/>
        <dsp:cNvSpPr/>
      </dsp:nvSpPr>
      <dsp:spPr>
        <a:xfrm rot="10800000">
          <a:off x="3006437" y="2058808"/>
          <a:ext cx="370813" cy="43378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7681" y="2145564"/>
        <a:ext cx="259569" cy="260270"/>
      </dsp:txXfrm>
    </dsp:sp>
    <dsp:sp modelId="{82451E1E-E61C-4E9E-85DA-0498F47DF58A}">
      <dsp:nvSpPr>
        <dsp:cNvPr id="0" name=""/>
        <dsp:cNvSpPr/>
      </dsp:nvSpPr>
      <dsp:spPr>
        <a:xfrm>
          <a:off x="1082404" y="1750963"/>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13142" y="1781701"/>
        <a:ext cx="1687645" cy="987996"/>
      </dsp:txXfrm>
    </dsp:sp>
    <dsp:sp modelId="{3F0DAD03-AE2B-4C17-A479-2821EB7A2784}">
      <dsp:nvSpPr>
        <dsp:cNvPr id="0" name=""/>
        <dsp:cNvSpPr/>
      </dsp:nvSpPr>
      <dsp:spPr>
        <a:xfrm rot="5400000">
          <a:off x="1771558" y="2922874"/>
          <a:ext cx="370813" cy="43378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26830" y="2954358"/>
        <a:ext cx="260270" cy="259569"/>
      </dsp:txXfrm>
    </dsp:sp>
    <dsp:sp modelId="{113B4D51-01A3-4A40-941A-1BA08B2A3A70}">
      <dsp:nvSpPr>
        <dsp:cNvPr id="0" name=""/>
        <dsp:cNvSpPr/>
      </dsp:nvSpPr>
      <dsp:spPr>
        <a:xfrm>
          <a:off x="1082404" y="3500084"/>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13142" y="3530822"/>
        <a:ext cx="1687645" cy="987996"/>
      </dsp:txXfrm>
    </dsp:sp>
    <dsp:sp modelId="{FD9AB3FD-DC55-406A-9D6C-9E3AE0F19728}">
      <dsp:nvSpPr>
        <dsp:cNvPr id="0" name=""/>
        <dsp:cNvSpPr/>
      </dsp:nvSpPr>
      <dsp:spPr>
        <a:xfrm>
          <a:off x="2985448" y="3807929"/>
          <a:ext cx="370813" cy="43378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5448" y="3894685"/>
        <a:ext cx="259569" cy="260270"/>
      </dsp:txXfrm>
    </dsp:sp>
    <dsp:sp modelId="{839D27CC-E22D-491F-B470-FEB941225F1F}">
      <dsp:nvSpPr>
        <dsp:cNvPr id="0" name=""/>
        <dsp:cNvSpPr/>
      </dsp:nvSpPr>
      <dsp:spPr>
        <a:xfrm>
          <a:off x="3531174" y="3500084"/>
          <a:ext cx="1749121" cy="104947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61912" y="3530822"/>
        <a:ext cx="1687645" cy="9879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Create a column for the class</a:t>
          </a:r>
          <a:endParaRPr lang="en-GB" sz="11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Create a GridSearchCV object and fit different ML objects.</a:t>
          </a:r>
          <a:endParaRPr lang="en-GB" sz="11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Calculate the accuracy on the test data</a:t>
          </a:r>
          <a:endParaRPr lang="en-GB" sz="11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Compare the predictions with the real labels</a:t>
          </a:r>
          <a:endParaRPr lang="en-GB" sz="11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umaresanveerasamy/IBM_Datascience_Professional_Course/blob/master/Applied_Capstone_Project/Week_1/Data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maresanveerasamy/IBM_Datascience_Professional_Course/blob/master/Applied_Capstone_Project/Week_2/EDA_pandas%20%26%20Mattplotlib.ipynb/" TargetMode="Externa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maresanveerasamy/IBM_Datascience_Professional_Course/blob/master/Applied_Capstone_Project/Week_2/SQLLite.ipynb/" TargetMode="Externa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umaresanveerasamy/IBM_Datascience_Professional_Course/blob/master/Applied_Capstone_Project/Week_3/Dashboards_folium.ipynb/" TargetMode="Externa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maresanveerasamy/IBM_Datascience_Professional_Course/blob/master/Applied_Capstone_Project/Week_3/main.py/" TargetMode="External"/><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Kumaresanveerasamy/IBM_Datascience_Professional_Course/blob/master/Applied_Capstone_Project/week_4/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space.com/31420-spacex-rocket-landing-success.html"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www.coursera.org/professional-certificates/ibm-data-science" TargetMode="External"/><Relationship Id="rId5" Type="http://schemas.openxmlformats.org/officeDocument/2006/relationships/hyperlink" Target="https://www.cbinsights.com/research/startup-failure-reasons-top/" TargetMode="External"/><Relationship Id="rId4" Type="http://schemas.openxmlformats.org/officeDocument/2006/relationships/hyperlink" Target="https://www.fortunebusinessinsights.com/industry-reports/space-launch-services-market-10193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Kumaresanveerasamy/IBM_Datascience_Professional_Course/blob/master/Applied_Capstone_Project/Week_1/DataScraping.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Kumaresanveerasamy/IBM_Datascience_Professional_Course/blob/master/Applied_Capstone_Project/Week_1/Data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2138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Kumaresan Veerasamy</a:t>
            </a:r>
          </a:p>
          <a:p>
            <a:r>
              <a:rPr lang="en-US" dirty="0">
                <a:solidFill>
                  <a:schemeClr val="bg2"/>
                </a:solidFill>
                <a:latin typeface="Abadi"/>
                <a:ea typeface="SF Pro" pitchFamily="2" charset="0"/>
                <a:cs typeface="SF Pro" pitchFamily="2" charset="0"/>
              </a:rPr>
              <a:t>21-07-2022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2411" y="818947"/>
            <a:ext cx="2743200" cy="401638"/>
          </a:xfrm>
        </p:spPr>
        <p:txBody>
          <a:bodyPr/>
          <a:lstStyle/>
          <a:p>
            <a:r>
              <a:rPr lang="en-US" dirty="0"/>
              <a:t>10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487" y="1579480"/>
            <a:ext cx="5201560" cy="4476172"/>
          </a:xfrm>
          <a:prstGeom prst="rect">
            <a:avLst/>
          </a:prstGeom>
        </p:spPr>
        <p:txBody>
          <a:bodyPr lIns="91440" tIns="45720" rIns="91440" bIns="45720" anchor="t"/>
          <a:lstStyle/>
          <a:p>
            <a:pPr marL="285750" indent="-285750"/>
            <a:r>
              <a:rPr lang="en-US" sz="1800" dirty="0">
                <a:solidFill>
                  <a:schemeClr val="accent3">
                    <a:lumMod val="25000"/>
                  </a:schemeClr>
                </a:solidFill>
                <a:latin typeface="Abadi" panose="020B0604020104020204" pitchFamily="34" charset="0"/>
              </a:rPr>
              <a:t>The goal in this stage is to find patterns in the data and determine the label for training supervised machine learning models.</a:t>
            </a:r>
            <a:endParaRPr lang="en-US"/>
          </a:p>
          <a:p>
            <a:pPr marL="285750" indent="-285750"/>
            <a:r>
              <a:rPr lang="en-US" sz="1800" dirty="0">
                <a:solidFill>
                  <a:schemeClr val="accent3">
                    <a:lumMod val="25000"/>
                  </a:schemeClr>
                </a:solidFill>
                <a:latin typeface="Abadi" panose="020B0604020104020204" pitchFamily="34" charset="0"/>
              </a:rPr>
              <a:t>In the data set, there are several different cases where the rocket did not land successfully. For example, </a:t>
            </a:r>
            <a:r>
              <a:rPr lang="en-US" sz="1800" i="1" dirty="0">
                <a:solidFill>
                  <a:schemeClr val="tx1">
                    <a:lumMod val="95000"/>
                    <a:lumOff val="5000"/>
                  </a:schemeClr>
                </a:solidFill>
                <a:effectLst>
                  <a:outerShdw blurRad="38100" dist="38100" dir="2700000" algn="tl">
                    <a:srgbClr val="000000">
                      <a:alpha val="43137"/>
                    </a:srgbClr>
                  </a:outerShdw>
                </a:effectLst>
              </a:rPr>
              <a:t>True RTLS</a:t>
            </a:r>
            <a:r>
              <a:rPr lang="en-US" sz="1800" dirty="0"/>
              <a:t> </a:t>
            </a:r>
            <a:r>
              <a:rPr lang="en-US" sz="1800" dirty="0">
                <a:latin typeface="Abadi"/>
              </a:rPr>
              <a:t>means the rocket successfully landed on a ground pad while </a:t>
            </a:r>
            <a:r>
              <a:rPr lang="en-US" sz="1800" i="1" dirty="0">
                <a:solidFill>
                  <a:schemeClr val="tx1">
                    <a:lumMod val="95000"/>
                    <a:lumOff val="5000"/>
                  </a:schemeClr>
                </a:solidFill>
                <a:effectLst>
                  <a:outerShdw blurRad="38100" dist="38100" dir="2700000" algn="tl">
                    <a:srgbClr val="000000">
                      <a:alpha val="43137"/>
                    </a:srgbClr>
                  </a:outerShdw>
                </a:effectLst>
              </a:rPr>
              <a:t>False RTLS</a:t>
            </a:r>
            <a:r>
              <a:rPr lang="en-US" sz="1800" dirty="0"/>
              <a:t> </a:t>
            </a:r>
            <a:r>
              <a:rPr lang="en-US" sz="1800" dirty="0">
                <a:latin typeface="Abadi"/>
              </a:rPr>
              <a:t>means the rocket unsuccessfully landed on a ground pad.</a:t>
            </a:r>
            <a:r>
              <a:rPr lang="en-US" sz="1800" dirty="0">
                <a:solidFill>
                  <a:schemeClr val="accent3">
                    <a:lumMod val="25000"/>
                  </a:schemeClr>
                </a:solidFill>
                <a:latin typeface="Abadi"/>
              </a:rPr>
              <a:t> </a:t>
            </a:r>
          </a:p>
          <a:p>
            <a:pPr marL="285750" indent="-285750"/>
            <a:r>
              <a:rPr lang="en-US" sz="1800" dirty="0">
                <a:solidFill>
                  <a:schemeClr val="accent3">
                    <a:lumMod val="25000"/>
                  </a:schemeClr>
                </a:solidFill>
                <a:latin typeface="Abadi" panose="020B0604020104020204" pitchFamily="34" charset="0"/>
              </a:rPr>
              <a:t>Those outcomes were converted into Training Labels whereby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means the rocket landed successfully while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 means it was unsuccessful.</a:t>
            </a:r>
          </a:p>
          <a:p>
            <a:pPr marL="0" indent="0">
              <a:buNone/>
            </a:pPr>
            <a:r>
              <a:rPr lang="en-US" sz="1800" dirty="0">
                <a:solidFill>
                  <a:schemeClr val="accent3">
                    <a:lumMod val="25000"/>
                  </a:schemeClr>
                </a:solidFill>
                <a:latin typeface="Abadi"/>
              </a:rPr>
              <a:t>URL: </a:t>
            </a:r>
            <a:r>
              <a:rPr lang="en-US" sz="1800" dirty="0">
                <a:ea typeface="+mn-lt"/>
                <a:cs typeface="+mn-lt"/>
                <a:hlinkClick r:id="rId3"/>
              </a:rPr>
              <a:t>https://github.com/Kumaresanveerasamy/IBM_Datascience_Professional_Course/blob/master/Applied_Capstone_Project/Week_1/DataWrangling.ipynb\</a:t>
            </a:r>
          </a:p>
          <a:p>
            <a:pPr marL="0" indent="0">
              <a:buNone/>
            </a:pPr>
            <a:endParaRPr lang="en-US" sz="1800" dirty="0">
              <a:cs typeface="Calibri"/>
            </a:endParaRPr>
          </a:p>
          <a:p>
            <a:pPr marL="0" indent="0">
              <a:buNone/>
            </a:pPr>
            <a:endParaRPr lang="en-US" dirty="0">
              <a:cs typeface="Calibri"/>
            </a:endParaRPr>
          </a:p>
          <a:p>
            <a:endParaRPr lang="en-US" dirty="0"/>
          </a:p>
          <a:p>
            <a:endParaRPr lang="en-US" dirty="0">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4180379595"/>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06606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dirty="0" smtClean="0">
                <a:latin typeface="Abadi"/>
              </a:rPr>
              <a:t>11</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Cat plots and scatter plots were used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a:t>
            </a:r>
          </a:p>
          <a:p>
            <a:pPr marL="0" indent="0">
              <a:lnSpc>
                <a:spcPct val="100000"/>
              </a:lnSpc>
              <a:spcBef>
                <a:spcPts val="1400"/>
              </a:spcBef>
              <a:buNone/>
            </a:pPr>
            <a:r>
              <a:rPr lang="en-US" sz="2400" dirty="0">
                <a:latin typeface="Abadi"/>
              </a:rPr>
              <a:t>URL: </a:t>
            </a:r>
            <a:r>
              <a:rPr lang="en-US" sz="2400" dirty="0">
                <a:latin typeface="Abadi"/>
                <a:ea typeface="+mn-lt"/>
                <a:cs typeface="+mn-lt"/>
                <a:hlinkClick r:id="rId3"/>
              </a:rPr>
              <a:t>https://github.com/Kumaresanveerasamy/IBM_Datascience_Professional_Course/blob/master/Applied_Capstone_Project/Week_2/EDA_pandas%20%26%20Mattplotlib.ipynb\</a:t>
            </a:r>
          </a:p>
          <a:p>
            <a:pPr marL="0" indent="0">
              <a:lnSpc>
                <a:spcPct val="100000"/>
              </a:lnSpc>
              <a:spcBef>
                <a:spcPts val="1400"/>
              </a:spcBef>
              <a:buNone/>
            </a:pPr>
            <a:endParaRPr lang="en-US" sz="2400" dirty="0">
              <a:ea typeface="+mn-lt"/>
              <a:cs typeface="+mn-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3466840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2411" y="813174"/>
            <a:ext cx="2743200" cy="401638"/>
          </a:xfrm>
        </p:spPr>
        <p:txBody>
          <a:bodyPr/>
          <a:lstStyle/>
          <a:p>
            <a:r>
              <a:rPr lang="en-US" dirty="0">
                <a:latin typeface="Abadi"/>
              </a:rPr>
              <a:t>12</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u="sng" dirty="0">
                <a:latin typeface="Abadi"/>
              </a:rPr>
              <a:t>Summary of SQL queries that were used:</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lnSpc>
                <a:spcPct val="100000"/>
              </a:lnSpc>
              <a:spcBef>
                <a:spcPts val="1400"/>
              </a:spcBef>
              <a:buNone/>
            </a:pPr>
            <a:r>
              <a:rPr lang="en-US" sz="2200" dirty="0">
                <a:solidFill>
                  <a:schemeClr val="accent3">
                    <a:lumMod val="25000"/>
                  </a:schemeClr>
                </a:solidFill>
                <a:latin typeface="Abadi"/>
              </a:rPr>
              <a:t>URL: </a:t>
            </a:r>
            <a:r>
              <a:rPr lang="en-US" sz="2200" dirty="0">
                <a:ea typeface="+mn-lt"/>
                <a:cs typeface="+mn-lt"/>
                <a:hlinkClick r:id="rId3"/>
              </a:rPr>
              <a:t>https://github.com/Kumaresanveerasamy/IBM_Datascience_Professional_Course/blob/master/Applied_Capstone_Project/Week_2/SQLLite.ipynb\</a:t>
            </a:r>
          </a:p>
          <a:p>
            <a:pPr marL="0" indent="0">
              <a:lnSpc>
                <a:spcPct val="100000"/>
              </a:lnSpc>
              <a:spcBef>
                <a:spcPts val="1400"/>
              </a:spcBef>
              <a:buNone/>
            </a:pPr>
            <a:endParaRPr lang="en-US" sz="2200" dirty="0">
              <a:ea typeface="+mn-lt"/>
              <a:cs typeface="+mn-lt"/>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65835722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dirty="0" smtClean="0">
                <a:latin typeface="Abadi"/>
              </a:rPr>
              <a:t>13</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500"/>
            <a:ext cx="10515600" cy="46388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Folium Markers were used to show the SpaceX launch sites and their nearest important landmarks like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 marks.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Folium Circles were used to highlight circle area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a:rPr>
              <a:t>URL:</a:t>
            </a:r>
            <a:r>
              <a:rPr lang="en-US" sz="2200" dirty="0">
                <a:solidFill>
                  <a:schemeClr val="accent3">
                    <a:lumMod val="25000"/>
                  </a:schemeClr>
                </a:solidFill>
                <a:latin typeface="Abadi"/>
                <a:cs typeface="Calibri"/>
              </a:rPr>
              <a:t> </a:t>
            </a:r>
            <a:r>
              <a:rPr lang="en-US" sz="2200" dirty="0">
                <a:solidFill>
                  <a:srgbClr val="000000"/>
                </a:solidFill>
                <a:latin typeface="Calibri"/>
                <a:cs typeface="Calibri"/>
                <a:hlinkClick r:id="rId3"/>
              </a:rPr>
              <a:t>https</a:t>
            </a:r>
            <a:r>
              <a:rPr lang="en-US" sz="2200" dirty="0">
                <a:ea typeface="+mn-lt"/>
                <a:cs typeface="+mn-lt"/>
                <a:hlinkClick r:id="rId3">
                  <a:extLst>
                    <a:ext uri="{A12FA001-AC4F-418D-AE19-62706E023703}">
                      <ahyp:hlinkClr xmlns:ahyp="http://schemas.microsoft.com/office/drawing/2018/hyperlinkcolor" val="tx"/>
                    </a:ext>
                  </a:extLst>
                </a:hlinkClick>
              </a:rPr>
              <a:t>://github.com/Kumaresanveerasamy/IBM_Datascience_Professional_Course/blob/master/Applied_Capstone_Project/Week_3/Dashboards_folium.ipynb\</a:t>
            </a:r>
          </a:p>
          <a:p>
            <a:pPr>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rgbClr val="292929"/>
              </a:solidFill>
              <a:latin typeface="Abadi" panose="020B0604020104020204" pitchFamily="34" charset="0"/>
            </a:endParaRPr>
          </a:p>
          <a:p>
            <a:endParaRPr lang="en-US" dirty="0"/>
          </a:p>
          <a:p>
            <a:endParaRPr lang="en-US" dirty="0">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99240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23661808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14</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Pie charts and scatter charts were used to visualize the launch records of SpaceX.</a:t>
            </a:r>
          </a:p>
          <a:p>
            <a:pPr>
              <a:lnSpc>
                <a:spcPct val="100000"/>
              </a:lnSpc>
              <a:spcBef>
                <a:spcPts val="1400"/>
              </a:spcBef>
            </a:pPr>
            <a:r>
              <a:rPr lang="en-US" sz="2200" dirty="0">
                <a:solidFill>
                  <a:schemeClr val="accent3">
                    <a:lumMod val="25000"/>
                  </a:schemeClr>
                </a:solidFill>
                <a:latin typeface="Abadi"/>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a:solidFill>
                  <a:schemeClr val="accent3">
                    <a:lumMod val="25000"/>
                  </a:schemeClr>
                </a:solidFill>
                <a:latin typeface="Abadi" panose="020B0604020104020204" pitchFamily="34" charset="0"/>
              </a:rPr>
              <a:t> while failures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a:rPr>
              <a:t>URL: </a:t>
            </a:r>
            <a:r>
              <a:rPr lang="en-US" sz="2200" dirty="0">
                <a:solidFill>
                  <a:srgbClr val="000000"/>
                </a:solidFill>
                <a:latin typeface="Calibri"/>
                <a:cs typeface="Calibri"/>
                <a:hlinkClick r:id="rId3"/>
              </a:rPr>
              <a:t>https</a:t>
            </a:r>
            <a:r>
              <a:rPr lang="en-US" sz="2200" dirty="0">
                <a:ea typeface="+mn-lt"/>
                <a:cs typeface="+mn-lt"/>
                <a:hlinkClick r:id="rId3">
                  <a:extLst>
                    <a:ext uri="{A12FA001-AC4F-418D-AE19-62706E023703}">
                      <ahyp:hlinkClr xmlns:ahyp="http://schemas.microsoft.com/office/drawing/2018/hyperlinkcolor" val="tx"/>
                    </a:ext>
                  </a:extLst>
                </a:hlinkClick>
              </a:rPr>
              <a:t>://github.com/Kumaresanveerasamy/IBM_Datascience_Professional_Course/blob/master/Applied_Capstone_Project/Week_3/main.py\</a:t>
            </a:r>
            <a:endParaRPr lang="en-US" dirty="0">
              <a:ea typeface="+mn-lt"/>
              <a:cs typeface="+mn-lt"/>
            </a:endParaRPr>
          </a:p>
          <a:p>
            <a:pPr>
              <a:lnSpc>
                <a:spcPct val="100000"/>
              </a:lnSpc>
              <a:spcBef>
                <a:spcPts val="1400"/>
              </a:spcBef>
            </a:pPr>
            <a:endParaRPr lang="en-US" sz="2200" dirty="0">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43665938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15</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9117" y="1824957"/>
            <a:ext cx="5598694" cy="4491706"/>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Scikit-learn is the primary ML(machine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a:rPr>
              <a:t>Created a machine learning pipeline to predict if the first stage will land given the data.</a:t>
            </a:r>
          </a:p>
          <a:p>
            <a:pPr>
              <a:lnSpc>
                <a:spcPct val="100000"/>
              </a:lnSpc>
              <a:spcBef>
                <a:spcPts val="1400"/>
              </a:spcBef>
            </a:pPr>
            <a:r>
              <a:rPr lang="en-US" sz="2200" dirty="0">
                <a:solidFill>
                  <a:schemeClr val="accent3">
                    <a:lumMod val="25000"/>
                  </a:schemeClr>
                </a:solidFill>
                <a:latin typeface="Abadi"/>
              </a:rPr>
              <a:t>Using '</a:t>
            </a:r>
            <a:r>
              <a:rPr lang="en-US" sz="2200" b="1" i="1" dirty="0" err="1">
                <a:solidFill>
                  <a:schemeClr val="accent3">
                    <a:lumMod val="25000"/>
                  </a:schemeClr>
                </a:solidFill>
                <a:latin typeface="Abadi"/>
              </a:rPr>
              <a:t>GridSearchCV</a:t>
            </a:r>
            <a:r>
              <a:rPr lang="en-US" sz="2200" i="1" dirty="0">
                <a:solidFill>
                  <a:schemeClr val="accent3">
                    <a:lumMod val="25000"/>
                  </a:schemeClr>
                </a:solidFill>
                <a:latin typeface="Abadi"/>
              </a:rPr>
              <a:t>'</a:t>
            </a:r>
            <a:r>
              <a:rPr lang="en-US" sz="2200" dirty="0">
                <a:solidFill>
                  <a:schemeClr val="accent3">
                    <a:lumMod val="25000"/>
                  </a:schemeClr>
                </a:solidFill>
                <a:latin typeface="Abadi"/>
              </a:rPr>
              <a:t>, found the best ML method for predictions.</a:t>
            </a:r>
          </a:p>
          <a:p>
            <a:pPr>
              <a:lnSpc>
                <a:spcPct val="100000"/>
              </a:lnSpc>
              <a:spcBef>
                <a:spcPts val="1400"/>
              </a:spcBef>
            </a:pPr>
            <a:r>
              <a:rPr lang="en-US" sz="2200" dirty="0">
                <a:solidFill>
                  <a:schemeClr val="accent3">
                    <a:lumMod val="25000"/>
                  </a:schemeClr>
                </a:solidFill>
                <a:latin typeface="Abadi"/>
              </a:rPr>
              <a:t>Compared the predictions with the real labels.</a:t>
            </a:r>
          </a:p>
          <a:p>
            <a:pPr>
              <a:lnSpc>
                <a:spcPct val="100000"/>
              </a:lnSpc>
              <a:spcBef>
                <a:spcPts val="1400"/>
              </a:spcBef>
            </a:pPr>
            <a:r>
              <a:rPr lang="en-US" sz="2200" dirty="0">
                <a:solidFill>
                  <a:schemeClr val="accent3">
                    <a:lumMod val="25000"/>
                  </a:schemeClr>
                </a:solidFill>
                <a:latin typeface="Abadi"/>
              </a:rPr>
              <a:t>The ML model scored an accuracy of </a:t>
            </a:r>
            <a:r>
              <a:rPr lang="en-US" sz="2200" b="1" dirty="0">
                <a:solidFill>
                  <a:schemeClr val="accent3">
                    <a:lumMod val="25000"/>
                  </a:schemeClr>
                </a:solidFill>
                <a:latin typeface="Abadi"/>
              </a:rPr>
              <a:t>83.33</a:t>
            </a:r>
            <a:r>
              <a:rPr lang="en-US" sz="2200" dirty="0">
                <a:solidFill>
                  <a:schemeClr val="accent3">
                    <a:lumMod val="25000"/>
                  </a:schemeClr>
                </a:solidFill>
                <a:latin typeface="Abadi"/>
              </a:rPr>
              <a:t>%</a:t>
            </a:r>
          </a:p>
          <a:p>
            <a:pPr marL="0" indent="0">
              <a:lnSpc>
                <a:spcPct val="100000"/>
              </a:lnSpc>
              <a:spcBef>
                <a:spcPts val="1400"/>
              </a:spcBef>
              <a:buNone/>
            </a:pPr>
            <a:r>
              <a:rPr lang="en-US" sz="2200" dirty="0">
                <a:solidFill>
                  <a:schemeClr val="accent3">
                    <a:lumMod val="25000"/>
                  </a:schemeClr>
                </a:solidFill>
                <a:latin typeface="Abadi"/>
              </a:rPr>
              <a:t>URL: </a:t>
            </a:r>
            <a:r>
              <a:rPr lang="en-US" sz="2200" dirty="0">
                <a:solidFill>
                  <a:srgbClr val="000000"/>
                </a:solidFill>
                <a:latin typeface="Calibri"/>
                <a:cs typeface="Calibri"/>
                <a:hlinkClick r:id="rId3"/>
              </a:rPr>
              <a:t>https</a:t>
            </a:r>
            <a:r>
              <a:rPr lang="en-US" sz="2200" dirty="0">
                <a:ea typeface="+mn-lt"/>
                <a:cs typeface="+mn-lt"/>
                <a:hlinkClick r:id="rId3">
                  <a:extLst>
                    <a:ext uri="{A12FA001-AC4F-418D-AE19-62706E023703}">
                      <ahyp:hlinkClr xmlns:ahyp="http://schemas.microsoft.com/office/drawing/2018/hyperlinkcolor" val="tx"/>
                    </a:ext>
                  </a:extLst>
                </a:hlinkClick>
              </a:rPr>
              <a:t>://github.com/Kumaresanveerasamy/IBM_Datascience_Professional_Course/blob/master/Applied_Capstone_Project/week_4/SpaceX_Machine%20Learning%20Prediction_Part_5.ipynb\</a:t>
            </a:r>
          </a:p>
          <a:p>
            <a:pPr marL="0" indent="0">
              <a:lnSpc>
                <a:spcPct val="100000"/>
              </a:lnSpc>
              <a:spcBef>
                <a:spcPts val="1400"/>
              </a:spcBef>
              <a:buNone/>
            </a:pPr>
            <a:endParaRPr lang="en-US" sz="2200" dirty="0">
              <a:ea typeface="+mn-lt"/>
              <a:cs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1686710070"/>
              </p:ext>
            </p:extLst>
          </p:nvPr>
        </p:nvGraphicFramePr>
        <p:xfrm>
          <a:off x="6382321" y="1485572"/>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588126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2411" y="813174"/>
            <a:ext cx="2743200" cy="401638"/>
          </a:xfrm>
        </p:spPr>
        <p:txBody>
          <a:bodyPr/>
          <a:lstStyle/>
          <a:p>
            <a:r>
              <a:rPr lang="en-US" dirty="0">
                <a:latin typeface="Abadi"/>
              </a:rPr>
              <a:t>16</a:t>
            </a: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84226486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283212943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r>
              <a:rPr lang="en-US" dirty="0">
                <a:latin typeface="Abadi"/>
              </a:rPr>
              <a:t>18</a:t>
            </a: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92234773"/>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dirty="0" smtClean="0">
                <a:latin typeface="Abadi"/>
              </a:rPr>
              <a:pPr/>
              <a:t>19</a:t>
            </a:fld>
            <a:endParaRPr lang="en-US" dirty="0">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spTree>
    <p:extLst>
      <p:ext uri="{BB962C8B-B14F-4D97-AF65-F5344CB8AC3E}">
        <p14:creationId xmlns:p14="http://schemas.microsoft.com/office/powerpoint/2010/main" val="202644971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4325" y="771783"/>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r>
              <a:rPr lang="en-US" dirty="0">
                <a:latin typeface="Abadi"/>
              </a:rPr>
              <a:t>20</a:t>
            </a: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972352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16" t="-4287" r="15559" b="4287"/>
          <a:stretch/>
        </p:blipFill>
        <p:spPr>
          <a:xfrm>
            <a:off x="3738700" y="1224000"/>
            <a:ext cx="7272000" cy="4908627"/>
          </a:xfrm>
          <a:prstGeom prst="rect">
            <a:avLst/>
          </a:prstGeom>
        </p:spPr>
      </p:pic>
      <p:sp>
        <p:nvSpPr>
          <p:cNvPr id="3" name="TextBox 2"/>
          <p:cNvSpPr txBox="1"/>
          <p:nvPr/>
        </p:nvSpPr>
        <p:spPr>
          <a:xfrm>
            <a:off x="770011" y="1458383"/>
            <a:ext cx="2824089" cy="1569660"/>
          </a:xfrm>
          <a:prstGeom prst="rect">
            <a:avLst/>
          </a:prstGeom>
          <a:noFill/>
        </p:spPr>
        <p:txBody>
          <a:bodyPr wrap="square" rtlCol="0">
            <a:spAutoFit/>
          </a:bodyPr>
          <a:lstStyle/>
          <a:p>
            <a:r>
              <a:rPr lang="en-US" sz="2400" dirty="0"/>
              <a:t>The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had the highest success rate.</a:t>
            </a:r>
            <a:endParaRPr lang="en-GB" sz="2400" dirty="0"/>
          </a:p>
        </p:txBody>
      </p:sp>
    </p:spTree>
    <p:extLst>
      <p:ext uri="{BB962C8B-B14F-4D97-AF65-F5344CB8AC3E}">
        <p14:creationId xmlns:p14="http://schemas.microsoft.com/office/powerpoint/2010/main" val="2972101131"/>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dirty="0" smtClean="0">
                <a:latin typeface="Abadi"/>
              </a:rPr>
              <a:pPr/>
              <a:t>21</a:t>
            </a:fld>
            <a:endParaRPr lang="en-US" dirty="0">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860057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964263"/>
            <a:ext cx="9660033" cy="4492202"/>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265132511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dirty="0" smtClean="0">
                <a:latin typeface="Abadi"/>
              </a:rPr>
              <a:t>22</a:t>
            </a:fld>
            <a:endParaRPr lang="en-US" dirty="0">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800902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408336420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23</a:t>
            </a:fld>
            <a:endParaRPr lang="en-US" dirty="0">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8604974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r>
              <a:rPr lang="en-US" dirty="0">
                <a:latin typeface="Abadi"/>
              </a:rPr>
              <a:t>24</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107458083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25</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graphicFrame>
        <p:nvGraphicFramePr>
          <p:cNvPr id="6" name="Table 5"/>
          <p:cNvGraphicFramePr>
            <a:graphicFrameLocks noGrp="1"/>
          </p:cNvGraphicFramePr>
          <p:nvPr>
            <p:extLst>
              <p:ext uri="{D42A27DB-BD31-4B8C-83A1-F6EECF244321}">
                <p14:modId xmlns:p14="http://schemas.microsoft.com/office/powerpoint/2010/main" val="1443682646"/>
              </p:ext>
            </p:extLst>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1666598">
                  <a:extLst>
                    <a:ext uri="{9D8B030D-6E8A-4147-A177-3AD203B41FA5}">
                      <a16:colId xmlns:a16="http://schemas.microsoft.com/office/drawing/2014/main" val="20001"/>
                    </a:ext>
                  </a:extLst>
                </a:gridCol>
                <a:gridCol w="1049274">
                  <a:extLst>
                    <a:ext uri="{9D8B030D-6E8A-4147-A177-3AD203B41FA5}">
                      <a16:colId xmlns:a16="http://schemas.microsoft.com/office/drawing/2014/main" val="20002"/>
                    </a:ext>
                  </a:extLst>
                </a:gridCol>
                <a:gridCol w="1893697">
                  <a:extLst>
                    <a:ext uri="{9D8B030D-6E8A-4147-A177-3AD203B41FA5}">
                      <a16:colId xmlns:a16="http://schemas.microsoft.com/office/drawing/2014/main" val="20003"/>
                    </a:ext>
                  </a:extLst>
                </a:gridCol>
                <a:gridCol w="1955165">
                  <a:extLst>
                    <a:ext uri="{9D8B030D-6E8A-4147-A177-3AD203B41FA5}">
                      <a16:colId xmlns:a16="http://schemas.microsoft.com/office/drawing/2014/main" val="20004"/>
                    </a:ext>
                  </a:extLst>
                </a:gridCol>
                <a:gridCol w="1992186">
                  <a:extLst>
                    <a:ext uri="{9D8B030D-6E8A-4147-A177-3AD203B41FA5}">
                      <a16:colId xmlns:a16="http://schemas.microsoft.com/office/drawing/2014/main" val="20005"/>
                    </a:ext>
                  </a:extLst>
                </a:gridCol>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1"/>
                  </a:ext>
                </a:extLst>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2"/>
                  </a:ext>
                </a:extLst>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3"/>
                  </a:ext>
                </a:extLst>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4"/>
                  </a:ext>
                </a:extLst>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dirty="0">
                          <a:effectLst/>
                        </a:rPr>
                        <a:t>No attempt</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4529005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r>
              <a:rPr lang="en-US" dirty="0">
                <a:latin typeface="Abadi"/>
              </a:rPr>
              <a:t>26</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1146776103"/>
              </p:ext>
            </p:extLst>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15951898"/>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27</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111248"/>
              </p:ext>
            </p:extLst>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1548046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dirty="0" smtClean="0">
                <a:latin typeface="Abadi"/>
              </a:rPr>
              <a:t>28</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pad landing took place in December 2015. This was a historic reusable-rocket milestone for both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the world. </a:t>
            </a:r>
          </a:p>
          <a:p>
            <a:pPr>
              <a:lnSpc>
                <a:spcPct val="100000"/>
              </a:lnSpc>
              <a:spcBef>
                <a:spcPts val="1400"/>
              </a:spcBef>
            </a:pPr>
            <a:r>
              <a:rPr lang="en-US" sz="2200" dirty="0">
                <a:solidFill>
                  <a:schemeClr val="accent3">
                    <a:lumMod val="25000"/>
                  </a:schemeClr>
                </a:solidFill>
                <a:latin typeface="Abadi" panose="020B0604020104020204" pitchFamily="34" charset="0"/>
              </a:rPr>
              <a:t>Prior to this, no one had ever brought an orbital class booster back intact.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1162886354"/>
              </p:ext>
            </p:extLst>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extLst>
                  <a:ext uri="{0D108BD9-81ED-4DB2-BD59-A6C34878D82A}">
                    <a16:rowId xmlns:a16="http://schemas.microsoft.com/office/drawing/2014/main" val="10000"/>
                  </a:ext>
                </a:extLst>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6661443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r>
              <a:rPr lang="en-US" dirty="0">
                <a:latin typeface="Abadi"/>
              </a:rPr>
              <a:t>829</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004327443"/>
              </p:ext>
            </p:extLst>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5597434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4509" y="811889"/>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1709"/>
            <a:ext cx="10334055" cy="52067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u="sng" dirty="0">
                <a:solidFill>
                  <a:schemeClr val="accent3">
                    <a:lumMod val="25000"/>
                  </a:schemeClr>
                </a:solidFill>
                <a:latin typeface="Abadi"/>
              </a:rPr>
              <a:t>Problem:</a:t>
            </a:r>
          </a:p>
          <a:p>
            <a:pPr marL="0" indent="0">
              <a:lnSpc>
                <a:spcPct val="100000"/>
              </a:lnSpc>
              <a:spcBef>
                <a:spcPts val="1400"/>
              </a:spcBef>
              <a:buNone/>
            </a:pPr>
            <a:r>
              <a:rPr lang="en-US" sz="1600" dirty="0">
                <a:solidFill>
                  <a:schemeClr val="tx1"/>
                </a:solidFill>
                <a:latin typeface="Abadi"/>
              </a:rPr>
              <a:t>         </a:t>
            </a:r>
            <a:r>
              <a:rPr lang="en-US" sz="1800" dirty="0">
                <a:solidFill>
                  <a:schemeClr val="tx1"/>
                </a:solidFill>
                <a:latin typeface="Abadi"/>
              </a:rPr>
              <a:t>  According to CB Insights statistics, 20% of startups fail because they got outcompeted while 8% of startups were sunk because of poor products. Our competitor SpaceX, dominates the market because of the reusability of its rockets. To outcompete them, it is imperative to determine our product performance. In this case, we need a way to predict the landing outcome of our rockets after they are launched.</a:t>
            </a:r>
          </a:p>
          <a:p>
            <a:pPr marL="0" indent="0">
              <a:lnSpc>
                <a:spcPct val="100000"/>
              </a:lnSpc>
              <a:spcBef>
                <a:spcPts val="1400"/>
              </a:spcBef>
              <a:buNone/>
            </a:pPr>
            <a:r>
              <a:rPr lang="en-US" sz="2000" b="1" u="sng" dirty="0">
                <a:solidFill>
                  <a:schemeClr val="tx1"/>
                </a:solidFill>
                <a:latin typeface="Abadi"/>
              </a:rPr>
              <a:t>Solution:</a:t>
            </a:r>
          </a:p>
          <a:p>
            <a:pPr marL="0" indent="0">
              <a:buNone/>
            </a:pPr>
            <a:r>
              <a:rPr lang="en-US" sz="2000" b="1" dirty="0">
                <a:solidFill>
                  <a:schemeClr val="tx1"/>
                </a:solidFill>
                <a:latin typeface="Abadi"/>
              </a:rPr>
              <a:t>      </a:t>
            </a:r>
            <a:r>
              <a:rPr lang="en-US" sz="2400" b="1" dirty="0">
                <a:solidFill>
                  <a:schemeClr val="tx1"/>
                </a:solidFill>
                <a:latin typeface="Abadi"/>
              </a:rPr>
              <a:t>  </a:t>
            </a:r>
            <a:r>
              <a:rPr lang="en-US" sz="2400" b="1" dirty="0">
                <a:solidFill>
                  <a:schemeClr val="tx1"/>
                </a:solidFill>
                <a:latin typeface="Abadi"/>
                <a:cs typeface="Calibri"/>
              </a:rPr>
              <a:t> </a:t>
            </a:r>
            <a:r>
              <a:rPr lang="en-US" sz="1800" dirty="0">
                <a:solidFill>
                  <a:schemeClr val="tx1"/>
                </a:solidFill>
                <a:latin typeface="Abadi"/>
                <a:cs typeface="Calibri"/>
              </a:rPr>
              <a:t>We collected data on SpaceX’s Falcon 9 rocket launches and used it to train Machine Learning models that will predict whether the first stage of the rocket will land successfully. This was done through the following ways:</a:t>
            </a:r>
            <a:endParaRPr lang="en-US" sz="1800" b="1">
              <a:solidFill>
                <a:schemeClr val="tx1"/>
              </a:solidFill>
              <a:latin typeface="Abadi"/>
              <a:cs typeface="Calibri"/>
            </a:endParaRPr>
          </a:p>
          <a:p>
            <a:pPr marL="285750" indent="-285750"/>
            <a:r>
              <a:rPr lang="en-US" sz="1800" dirty="0">
                <a:solidFill>
                  <a:schemeClr val="tx1"/>
                </a:solidFill>
                <a:latin typeface="Abadi"/>
                <a:cs typeface="Calibri"/>
              </a:rPr>
              <a:t>Data Collection</a:t>
            </a:r>
          </a:p>
          <a:p>
            <a:pPr marL="285750" indent="-285750"/>
            <a:r>
              <a:rPr lang="en-US" sz="1800" dirty="0">
                <a:solidFill>
                  <a:schemeClr val="tx1"/>
                </a:solidFill>
                <a:latin typeface="Abadi"/>
                <a:cs typeface="Calibri"/>
              </a:rPr>
              <a:t>Data Analysis </a:t>
            </a:r>
          </a:p>
          <a:p>
            <a:pPr marL="285750" indent="-285750"/>
            <a:r>
              <a:rPr lang="en-US" sz="1800" dirty="0">
                <a:solidFill>
                  <a:schemeClr val="tx1"/>
                </a:solidFill>
                <a:latin typeface="Abadi"/>
                <a:cs typeface="Calibri"/>
              </a:rPr>
              <a:t>Predictive Modeling using Machine Learning Algorithms</a:t>
            </a:r>
          </a:p>
          <a:p>
            <a:pPr>
              <a:buNone/>
            </a:pPr>
            <a:r>
              <a:rPr lang="en-US" sz="1800" dirty="0">
                <a:solidFill>
                  <a:schemeClr val="tx1"/>
                </a:solidFill>
                <a:latin typeface="Abadi"/>
                <a:cs typeface="Calibri"/>
              </a:rPr>
              <a:t>Note that the data collection stage was carried out using API requests and Web Scraping in order to minimize costs.</a:t>
            </a:r>
          </a:p>
          <a:p>
            <a:pPr>
              <a:buNone/>
            </a:pPr>
            <a:endParaRPr lang="en-US" sz="2400" b="1" dirty="0">
              <a:solidFill>
                <a:schemeClr val="tx1"/>
              </a:solidFill>
              <a:latin typeface="IBM Plex Mono Text"/>
            </a:endParaRPr>
          </a:p>
          <a:p>
            <a:pPr marL="0" indent="0">
              <a:lnSpc>
                <a:spcPct val="100000"/>
              </a:lnSpc>
              <a:spcBef>
                <a:spcPts val="1400"/>
              </a:spcBef>
              <a:buNone/>
            </a:pPr>
            <a:endParaRPr lang="en-US" sz="2400" b="1" dirty="0">
              <a:solidFill>
                <a:schemeClr val="tx1"/>
              </a:solidFill>
              <a:latin typeface="Abadi"/>
            </a:endParaRPr>
          </a:p>
          <a:p>
            <a:pPr marL="0" indent="0">
              <a:lnSpc>
                <a:spcPct val="100000"/>
              </a:lnSpc>
              <a:spcBef>
                <a:spcPts val="1400"/>
              </a:spcBef>
              <a:buNone/>
            </a:pPr>
            <a:endParaRPr lang="en-US" sz="2000" b="1" dirty="0">
              <a:solidFill>
                <a:schemeClr val="tx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r>
              <a:rPr lang="en-US" dirty="0">
                <a:latin typeface="Abadi"/>
              </a:rPr>
              <a:t>30</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44950220"/>
              </p:ext>
            </p:extLst>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extLst>
                    <a:ext uri="{9D8B030D-6E8A-4147-A177-3AD203B41FA5}">
                      <a16:colId xmlns:a16="http://schemas.microsoft.com/office/drawing/2014/main" val="20000"/>
                    </a:ext>
                  </a:extLst>
                </a:gridCol>
                <a:gridCol w="2364183">
                  <a:extLst>
                    <a:ext uri="{9D8B030D-6E8A-4147-A177-3AD203B41FA5}">
                      <a16:colId xmlns:a16="http://schemas.microsoft.com/office/drawing/2014/main" val="20001"/>
                    </a:ext>
                  </a:extLst>
                </a:gridCol>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4045809"/>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r>
              <a:rPr lang="en-US" dirty="0">
                <a:latin typeface="Abadi"/>
              </a:rPr>
              <a:t>31</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Since the version names are similar, they might be from the same manufactures.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graphicFrame>
        <p:nvGraphicFramePr>
          <p:cNvPr id="2" name="Table 1"/>
          <p:cNvGraphicFramePr>
            <a:graphicFrameLocks noGrp="1"/>
          </p:cNvGraphicFramePr>
          <p:nvPr>
            <p:extLst>
              <p:ext uri="{D42A27DB-BD31-4B8C-83A1-F6EECF244321}">
                <p14:modId xmlns:p14="http://schemas.microsoft.com/office/powerpoint/2010/main" val="2234263379"/>
              </p:ext>
            </p:extLst>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extLst>
                    <a:ext uri="{9D8B030D-6E8A-4147-A177-3AD203B41FA5}">
                      <a16:colId xmlns:a16="http://schemas.microsoft.com/office/drawing/2014/main" val="20000"/>
                    </a:ext>
                  </a:extLst>
                </a:gridCol>
                <a:gridCol w="2380552">
                  <a:extLst>
                    <a:ext uri="{9D8B030D-6E8A-4147-A177-3AD203B41FA5}">
                      <a16:colId xmlns:a16="http://schemas.microsoft.com/office/drawing/2014/main" val="20001"/>
                    </a:ext>
                  </a:extLst>
                </a:gridCol>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513129791"/>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dirty="0" smtClean="0">
                <a:latin typeface="Abadi"/>
              </a:rPr>
              <a:t>32</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graphicFrame>
        <p:nvGraphicFramePr>
          <p:cNvPr id="2" name="Table 1"/>
          <p:cNvGraphicFramePr>
            <a:graphicFrameLocks noGrp="1"/>
          </p:cNvGraphicFramePr>
          <p:nvPr>
            <p:extLst>
              <p:ext uri="{D42A27DB-BD31-4B8C-83A1-F6EECF244321}">
                <p14:modId xmlns:p14="http://schemas.microsoft.com/office/powerpoint/2010/main" val="802772779"/>
              </p:ext>
            </p:extLst>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8495661"/>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dirty="0" smtClean="0">
                <a:latin typeface="Abadi"/>
              </a:rPr>
              <a:t>33</a:t>
            </a:fld>
            <a:endParaRPr lang="en-US" dirty="0">
              <a:latin typeface="Abadi"/>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552840441"/>
              </p:ext>
            </p:extLst>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8610221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14930005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dirty="0" smtClean="0">
                <a:latin typeface="Abadi"/>
              </a:rPr>
              <a:t>35</a:t>
            </a:fld>
            <a:endParaRPr lang="en-US" dirty="0">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1206502"/>
            <a:ext cx="6514069" cy="4819071"/>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can see that all launch sites are in very close proximity to the coast and they are also a couple thousand kilometers away from the equator line. </a:t>
            </a:r>
          </a:p>
          <a:p>
            <a:r>
              <a:rPr lang="en-US" sz="2000" dirty="0"/>
              <a:t>It is interesting to see that most launch sites are concentrated near Miami.</a:t>
            </a:r>
          </a:p>
        </p:txBody>
      </p:sp>
    </p:spTree>
    <p:extLst>
      <p:ext uri="{BB962C8B-B14F-4D97-AF65-F5344CB8AC3E}">
        <p14:creationId xmlns:p14="http://schemas.microsoft.com/office/powerpoint/2010/main" val="1980008576"/>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dirty="0" smtClean="0">
                <a:latin typeface="Abadi"/>
              </a:rPr>
              <a:t>36</a:t>
            </a:fld>
            <a:endParaRPr lang="en-US" dirty="0">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416320"/>
          </a:xfrm>
          <a:prstGeom prst="rect">
            <a:avLst/>
          </a:prstGeom>
          <a:noFill/>
        </p:spPr>
        <p:txBody>
          <a:bodyPr wrap="square" rtlCol="0">
            <a:spAutoFit/>
          </a:bodyPr>
          <a:lstStyle/>
          <a:p>
            <a:pPr marL="285750" indent="-285750">
              <a:buFont typeface="Arial" pitchFamily="34" charset="0"/>
              <a:buChar char="•"/>
            </a:pPr>
            <a:r>
              <a:rPr lang="en-US" dirty="0"/>
              <a:t>The successful launches are represented by a green marker while the red marker represents failed rocket launches.</a:t>
            </a:r>
          </a:p>
          <a:p>
            <a:endParaRPr lang="en-US" dirty="0"/>
          </a:p>
          <a:p>
            <a:pPr marL="285750" indent="-285750">
              <a:buFont typeface="Arial" pitchFamily="34" charset="0"/>
              <a:buChar char="•"/>
            </a:pPr>
            <a:r>
              <a:rPr lang="en-US" dirty="0"/>
              <a:t>It appears that </a:t>
            </a:r>
            <a:r>
              <a:rPr lang="en-US" b="1" dirty="0"/>
              <a:t>KSC LC-39A</a:t>
            </a:r>
            <a:r>
              <a:rPr lang="en-US" dirty="0"/>
              <a:t> had the highest success rate of rocket launches compared to other launch sites.</a:t>
            </a:r>
          </a:p>
          <a:p>
            <a:pPr marL="285750" indent="-285750">
              <a:buFont typeface="Arial" pitchFamily="34" charset="0"/>
              <a:buChar char="•"/>
            </a:pPr>
            <a:endParaRPr lang="en-GB" dirty="0"/>
          </a:p>
        </p:txBody>
      </p:sp>
      <p:cxnSp>
        <p:nvCxnSpPr>
          <p:cNvPr id="7" name="Straight Arrow Connector 6"/>
          <p:cNvCxnSpPr/>
          <p:nvPr/>
        </p:nvCxnSpPr>
        <p:spPr>
          <a:xfrm>
            <a:off x="3403600" y="3441700"/>
            <a:ext cx="2476500" cy="172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696157"/>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dirty="0" smtClean="0">
                <a:latin typeface="Abadi"/>
              </a:rPr>
              <a:t>37</a:t>
            </a:fld>
            <a:endParaRPr lang="en-US" dirty="0">
              <a:latin typeface="Abadi"/>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least 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 line. This is evident with the many rocket landing tests on water bodies like the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3654174829"/>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071278900"/>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dirty="0" smtClean="0">
                <a:latin typeface="Abadi"/>
              </a:rPr>
              <a:t>39</a:t>
            </a:fld>
            <a:endParaRPr lang="en-US" dirty="0">
              <a:latin typeface="Abadi"/>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Site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has the largest successful launches as well the highest launch success rate.</a:t>
            </a:r>
          </a:p>
          <a:p>
            <a:pPr>
              <a:lnSpc>
                <a:spcPct val="100000"/>
              </a:lnSpc>
              <a:spcBef>
                <a:spcPts val="1400"/>
              </a:spcBef>
            </a:pPr>
            <a:r>
              <a:rPr lang="en-US" dirty="0">
                <a:solidFill>
                  <a:schemeClr val="accent3">
                    <a:lumMod val="25000"/>
                  </a:schemeClr>
                </a:solidFill>
                <a:latin typeface="Abadi"/>
              </a:rPr>
              <a:t>More investigation may be needed to determine why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40473"/>
            <a:ext cx="10058400" cy="3385844"/>
          </a:xfrm>
          <a:prstGeom prst="rect">
            <a:avLst/>
          </a:prstGeom>
        </p:spPr>
      </p:pic>
    </p:spTree>
    <p:extLst>
      <p:ext uri="{BB962C8B-B14F-4D97-AF65-F5344CB8AC3E}">
        <p14:creationId xmlns:p14="http://schemas.microsoft.com/office/powerpoint/2010/main" val="370231312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64377" y="721652"/>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15230"/>
            <a:ext cx="10398492" cy="38531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a:rPr>
              <a:t>The aim of this project is to allow the company to compete with SpaceX. In order to achieve the goal, it necessary to predict whether they will re-land their first stage.</a:t>
            </a:r>
          </a:p>
          <a:p>
            <a:pPr marL="0" indent="0">
              <a:spcBef>
                <a:spcPts val="1400"/>
              </a:spcBef>
              <a:buNone/>
            </a:pPr>
            <a:endParaRPr lang="en-US" sz="2200" dirty="0">
              <a:solidFill>
                <a:schemeClr val="tx1"/>
              </a:solidFill>
              <a:latin typeface="Abadi"/>
            </a:endParaRPr>
          </a:p>
          <a:p>
            <a:pPr>
              <a:spcBef>
                <a:spcPts val="1400"/>
              </a:spcBef>
            </a:pPr>
            <a:r>
              <a:rPr lang="en-US" sz="2200" dirty="0">
                <a:solidFill>
                  <a:schemeClr val="tx1"/>
                </a:solidFill>
                <a:latin typeface="Abadi"/>
              </a:rPr>
              <a:t>Space X advertises Falcon 9 rocket launches on its website with a cost of 62 million dollars; other providers cost upward of 165 million dollars each, much of the savings is because Space X can reuse the first stage. </a:t>
            </a:r>
          </a:p>
          <a:p>
            <a:pPr marL="0" indent="0">
              <a:spcBef>
                <a:spcPts val="1400"/>
              </a:spcBef>
              <a:buNone/>
            </a:pPr>
            <a:endParaRPr lang="en-US" sz="2200" dirty="0">
              <a:solidFill>
                <a:schemeClr val="tx1"/>
              </a:solidFill>
              <a:latin typeface="Abadi"/>
            </a:endParaRPr>
          </a:p>
          <a:p>
            <a:pPr>
              <a:spcBef>
                <a:spcPts val="1400"/>
              </a:spcBef>
            </a:pPr>
            <a:r>
              <a:rPr lang="en-US" sz="2200" dirty="0">
                <a:solidFill>
                  <a:schemeClr val="tx1"/>
                </a:solidFill>
                <a:latin typeface="Abadi"/>
              </a:rPr>
              <a:t>Therefore if we can determine if the first stage will land, we can determine the cost of a launch. This information can be used if an alternate company wants to bid against space X for a rocket launch. </a:t>
            </a:r>
            <a:endParaRPr lang="en-US">
              <a:solidFill>
                <a:schemeClr val="tx1"/>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818947"/>
            <a:ext cx="2743200" cy="401638"/>
          </a:xfrm>
        </p:spPr>
        <p:txBody>
          <a:bodyPr/>
          <a:lstStyle/>
          <a:p>
            <a:r>
              <a:rPr lang="en-US" dirty="0">
                <a:latin typeface="Abadi"/>
              </a:rPr>
              <a:t>40</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As we can see, 76.9% of the total launches at site </a:t>
            </a:r>
            <a:r>
              <a:rPr lang="en-US" sz="2200" dirty="0">
                <a:solidFill>
                  <a:schemeClr val="accent3">
                    <a:lumMod val="25000"/>
                  </a:schemeClr>
                </a:solidFill>
                <a:effectLst>
                  <a:outerShdw blurRad="38100" dist="38100" dir="2700000" algn="tl">
                    <a:srgbClr val="000000">
                      <a:alpha val="43137"/>
                    </a:srgbClr>
                  </a:outerShdw>
                </a:effectLst>
                <a:latin typeface="Abadi"/>
              </a:rPr>
              <a:t>KSC LC-39A </a:t>
            </a:r>
            <a:r>
              <a:rPr lang="en-US" sz="2200" dirty="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LC-40.</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26494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03070"/>
            <a:ext cx="10058400" cy="3342784"/>
          </a:xfrm>
          <a:prstGeom prst="rect">
            <a:avLst/>
          </a:prstGeom>
        </p:spPr>
      </p:pic>
    </p:spTree>
    <p:extLst>
      <p:ext uri="{BB962C8B-B14F-4D97-AF65-F5344CB8AC3E}">
        <p14:creationId xmlns:p14="http://schemas.microsoft.com/office/powerpoint/2010/main" val="3426991520"/>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dirty="0" smtClean="0">
                <a:latin typeface="Abadi"/>
              </a:rPr>
              <a:t>41</a:t>
            </a:fld>
            <a:endParaRPr lang="en-US" dirty="0">
              <a:latin typeface="Abadi"/>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a:p>
            <a:r>
              <a:rPr lang="en-US" sz="1800" dirty="0"/>
              <a:t>The launch success rate was also dramatically low between the payload range of 0kg and 2500kg. Perhaps very low masses decrease launch success.</a:t>
            </a:r>
          </a:p>
          <a:p>
            <a:r>
              <a:rPr lang="en-US" sz="1800" dirty="0"/>
              <a:t>The booster version </a:t>
            </a:r>
            <a:r>
              <a:rPr lang="en-US" sz="1800" b="1" dirty="0"/>
              <a:t>FT</a:t>
            </a:r>
            <a:r>
              <a:rPr lang="en-US" sz="1800" dirty="0"/>
              <a:t>, seems to have a higher success rate than other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18473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12149"/>
            <a:ext cx="10058400" cy="3788814"/>
          </a:xfrm>
          <a:prstGeom prst="rect">
            <a:avLst/>
          </a:prstGeom>
        </p:spPr>
      </p:pic>
    </p:spTree>
    <p:extLst>
      <p:ext uri="{BB962C8B-B14F-4D97-AF65-F5344CB8AC3E}">
        <p14:creationId xmlns:p14="http://schemas.microsoft.com/office/powerpoint/2010/main" val="107100815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91512491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r>
              <a:rPr lang="en-US" dirty="0">
                <a:latin typeface="Abadi"/>
              </a:rPr>
              <a:t>43</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962325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
        <p:nvSpPr>
          <p:cNvPr id="3" name="TextBox 2">
            <a:extLst>
              <a:ext uri="{FF2B5EF4-FFF2-40B4-BE49-F238E27FC236}">
                <a16:creationId xmlns:a16="http://schemas.microsoft.com/office/drawing/2014/main" id="{CAFDE8EF-8337-93C1-8588-B07AAB3707C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98B2B5AC-A436-DD3E-B529-903C7A2BF7DC}"/>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878523921"/>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r>
              <a:rPr lang="en-US" dirty="0">
                <a:latin typeface="Abadi"/>
              </a:rPr>
              <a:t>44</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chart shows the confusion matrix of the Logistic Regression model that was chosen.</a:t>
            </a:r>
          </a:p>
          <a:p>
            <a:pPr>
              <a:lnSpc>
                <a:spcPct val="100000"/>
              </a:lnSpc>
              <a:spcBef>
                <a:spcPts val="1400"/>
              </a:spcBef>
            </a:pPr>
            <a:r>
              <a:rPr lang="en-US" sz="2200" dirty="0">
                <a:solidFill>
                  <a:schemeClr val="accent3">
                    <a:lumMod val="25000"/>
                  </a:schemeClr>
                </a:solidFill>
                <a:latin typeface="Abadi"/>
              </a:rPr>
              <a:t>The model only failed to accurately predict 3 labels.</a:t>
            </a:r>
          </a:p>
          <a:p>
            <a:pPr>
              <a:lnSpc>
                <a:spcPct val="100000"/>
              </a:lnSpc>
              <a:spcBef>
                <a:spcPts val="1400"/>
              </a:spcBef>
            </a:pPr>
            <a:r>
              <a:rPr lang="en-US" sz="2200" dirty="0">
                <a:solidFill>
                  <a:schemeClr val="accent3">
                    <a:lumMod val="25000"/>
                  </a:schemeClr>
                </a:solidFill>
                <a:latin typeface="Abadi"/>
              </a:rPr>
              <a:t>Model shows the problem with false positive of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9924048"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5B4327D0-8164-1668-3C8C-A4A7A9F0911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326121772"/>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dirty="0" smtClean="0">
                <a:latin typeface="Abadi"/>
              </a:rPr>
              <a:pPr/>
              <a:t>45</a:t>
            </a:fld>
            <a:endParaRPr lang="en-US" dirty="0">
              <a:latin typeface="Abadi"/>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it was crucial to analyze their data. Through this process, a general picture of their success methods was produced.</a:t>
            </a:r>
          </a:p>
          <a:p>
            <a:pPr>
              <a:lnSpc>
                <a:spcPct val="100000"/>
              </a:lnSpc>
              <a:spcBef>
                <a:spcPts val="1400"/>
              </a:spcBef>
            </a:pPr>
            <a:r>
              <a:rPr lang="en-US" sz="22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will allow our company to make more attractive offers than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increase the confidence of our investors and customers. Can anyone say “No” to a company that can predict the success of their product?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991402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74884415"/>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06247"/>
            <a:ext cx="2743200" cy="401638"/>
          </a:xfrm>
        </p:spPr>
        <p:txBody>
          <a:bodyPr/>
          <a:lstStyle/>
          <a:p>
            <a:fld id="{5075537C-CA84-1446-933C-8E9D027F9201}" type="slidenum">
              <a:rPr lang="en-US" dirty="0" smtClean="0">
                <a:latin typeface="Abadi"/>
              </a:rPr>
              <a:pPr/>
              <a:t>46</a:t>
            </a:fld>
            <a:endParaRPr lang="en-US" dirty="0">
              <a:latin typeface="Abadi"/>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https://www.fortunebusinessinsights.com/industry-reports/space-launch-services-market-101931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5"/>
              </a:rPr>
              <a:t>https://www.cbinsights.com/research/startup-failure-reasons-top/</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IBM. </a:t>
            </a:r>
            <a:r>
              <a:rPr lang="it-IT" sz="2200" i="1" dirty="0">
                <a:solidFill>
                  <a:schemeClr val="accent3">
                    <a:lumMod val="25000"/>
                  </a:schemeClr>
                </a:solidFill>
                <a:latin typeface="Abadi" panose="020B0604020104020204" pitchFamily="34" charset="0"/>
              </a:rPr>
              <a:t>Data Science Professional Certificate. </a:t>
            </a:r>
            <a:r>
              <a:rPr lang="it-IT" sz="2200" i="1" dirty="0">
                <a:solidFill>
                  <a:schemeClr val="accent3">
                    <a:lumMod val="25000"/>
                  </a:schemeClr>
                </a:solidFill>
                <a:latin typeface="Abadi" panose="020B0604020104020204" pitchFamily="34" charset="0"/>
                <a:hlinkClick r:id="rId6"/>
              </a:rPr>
              <a:t>https://www.coursera.org/professional-certificates/ibm-data-science</a:t>
            </a:r>
            <a:endParaRPr lang="it-IT"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a:t>
            </a:r>
            <a:r>
              <a:rPr lang="en-US" sz="2200" i="1" dirty="0" err="1">
                <a:solidFill>
                  <a:schemeClr val="accent3">
                    <a:lumMod val="25000"/>
                  </a:schemeClr>
                </a:solidFill>
                <a:latin typeface="Abadi" panose="020B0604020104020204" pitchFamily="34" charset="0"/>
              </a:rPr>
              <a:t>SpaceX</a:t>
            </a:r>
            <a:r>
              <a:rPr lang="en-US" sz="2200" i="1" dirty="0">
                <a:solidFill>
                  <a:schemeClr val="accent3">
                    <a:lumMod val="25000"/>
                  </a:schemeClr>
                </a:solidFill>
                <a:latin typeface="Abadi" panose="020B0604020104020204" pitchFamily="34" charset="0"/>
              </a:rPr>
              <a:t> Lands Orbital Rocket Successfully in Historic First. </a:t>
            </a:r>
            <a:r>
              <a:rPr lang="en-US" sz="2200" i="1" dirty="0">
                <a:solidFill>
                  <a:schemeClr val="accent3">
                    <a:lumMod val="25000"/>
                  </a:schemeClr>
                </a:solidFill>
                <a:latin typeface="Abadi" panose="020B0604020104020204" pitchFamily="34" charset="0"/>
                <a:hlinkClick r:id="rId7"/>
              </a:rPr>
              <a:t>https://www.space.com/31420-spacex-rocket-landing-success.html</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986389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3141417931"/>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13174"/>
            <a:ext cx="2743200" cy="401638"/>
          </a:xfrm>
        </p:spPr>
        <p:txBody>
          <a:bodyPr/>
          <a:lstStyle/>
          <a:p>
            <a:r>
              <a:rPr lang="en-US" dirty="0">
                <a:latin typeface="Abadi"/>
              </a:rPr>
              <a:t>47</a:t>
            </a:r>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69484" y="3215774"/>
            <a:ext cx="3789289" cy="109008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structure belongs to the SQLite data set used for SQL queries.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980373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783" y="2273300"/>
            <a:ext cx="7065889" cy="3752273"/>
          </a:xfrm>
          <a:prstGeom prst="rect">
            <a:avLst/>
          </a:prstGeom>
        </p:spPr>
      </p:pic>
      <p:sp>
        <p:nvSpPr>
          <p:cNvPr id="3" name="TextBox 2"/>
          <p:cNvSpPr txBox="1"/>
          <p:nvPr/>
        </p:nvSpPr>
        <p:spPr>
          <a:xfrm>
            <a:off x="3236383" y="1485900"/>
            <a:ext cx="2844800" cy="584775"/>
          </a:xfrm>
          <a:prstGeom prst="rect">
            <a:avLst/>
          </a:prstGeom>
          <a:noFill/>
        </p:spPr>
        <p:txBody>
          <a:bodyPr wrap="square" rtlCol="0">
            <a:spAutoFit/>
          </a:bodyPr>
          <a:lstStyle/>
          <a:p>
            <a:r>
              <a:rPr lang="en-GB" sz="3200" b="1" dirty="0"/>
              <a:t>SQLite Data Set</a:t>
            </a:r>
          </a:p>
        </p:txBody>
      </p:sp>
    </p:spTree>
    <p:extLst>
      <p:ext uri="{BB962C8B-B14F-4D97-AF65-F5344CB8AC3E}">
        <p14:creationId xmlns:p14="http://schemas.microsoft.com/office/powerpoint/2010/main" val="2778099182"/>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3405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04483" y="811889"/>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14185" y="1448286"/>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Collecting data from SpaceX API.</a:t>
            </a:r>
          </a:p>
          <a:p>
            <a:pPr lvl="1">
              <a:lnSpc>
                <a:spcPct val="120000"/>
              </a:lnSpc>
              <a:spcBef>
                <a:spcPts val="1400"/>
              </a:spcBef>
            </a:pPr>
            <a:r>
              <a:rPr lang="en-US" sz="1400" dirty="0">
                <a:solidFill>
                  <a:schemeClr val="bg2">
                    <a:lumMod val="50000"/>
                  </a:schemeClr>
                </a:solidFill>
                <a:latin typeface="Abadi"/>
              </a:rPr>
              <a:t>Web scraping Wikipedia for Falcon 9 related data.</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Data has been cleaned , explored to find patterns and labeled accordingly for Supervised machine learning models.</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Create a machine learning pipeline to predict if the first stage will land or not.</a:t>
            </a:r>
          </a:p>
          <a:p>
            <a:pPr lvl="1">
              <a:lnSpc>
                <a:spcPct val="120000"/>
              </a:lnSpc>
              <a:spcBef>
                <a:spcPts val="1400"/>
              </a:spcBef>
            </a:pPr>
            <a:r>
              <a:rPr lang="en-US" sz="1400" dirty="0">
                <a:solidFill>
                  <a:schemeClr val="bg2">
                    <a:lumMod val="50000"/>
                  </a:schemeClr>
                </a:solidFill>
                <a:latin typeface="Abadi"/>
              </a:rPr>
              <a:t>Find the best performing model to train the data and make Predictions.</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600" dirty="0">
              <a:solidFill>
                <a:schemeClr val="accent3">
                  <a:lumMod val="25000"/>
                </a:schemeClr>
              </a:solidFill>
              <a:latin typeface="Abadi"/>
            </a:endParaRPr>
          </a:p>
          <a:p>
            <a:pPr>
              <a:lnSpc>
                <a:spcPct val="100000"/>
              </a:lnSpc>
              <a:spcBef>
                <a:spcPts val="1400"/>
              </a:spcBef>
            </a:pPr>
            <a:endParaRPr lang="en-US" sz="600" dirty="0">
              <a:solidFill>
                <a:schemeClr val="accent3">
                  <a:lumMod val="25000"/>
                </a:schemeClr>
              </a:solidFill>
              <a:latin typeface="Abadi"/>
            </a:endParaRPr>
          </a:p>
          <a:p>
            <a:pPr>
              <a:lnSpc>
                <a:spcPct val="100000"/>
              </a:lnSpc>
              <a:spcBef>
                <a:spcPts val="1400"/>
              </a:spcBef>
            </a:pPr>
            <a:endParaRPr lang="en-US" sz="600" dirty="0">
              <a:solidFill>
                <a:schemeClr val="accent3">
                  <a:lumMod val="25000"/>
                </a:schemeClr>
              </a:solidFill>
              <a:latin typeface="Abadi"/>
            </a:endParaRPr>
          </a:p>
          <a:p>
            <a:pPr>
              <a:lnSpc>
                <a:spcPct val="100000"/>
              </a:lnSpc>
              <a:spcBef>
                <a:spcPts val="1400"/>
              </a:spcBef>
            </a:pPr>
            <a:endParaRPr lang="en-US" sz="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tx1">
                    <a:lumMod val="85000"/>
                    <a:lumOff val="15000"/>
                  </a:schemeClr>
                </a:solidFill>
                <a:latin typeface="Abadi"/>
              </a:rPr>
              <a:t>    The data collection stage is arguably the most crucial stage in the project. This is because we use data to train our machine learning models to make precise predictions.</a:t>
            </a:r>
          </a:p>
          <a:p>
            <a:pPr marL="0" indent="0">
              <a:lnSpc>
                <a:spcPct val="100000"/>
              </a:lnSpc>
              <a:spcBef>
                <a:spcPts val="1400"/>
              </a:spcBef>
              <a:buNone/>
            </a:pPr>
            <a:r>
              <a:rPr lang="en-US" sz="2400" dirty="0">
                <a:solidFill>
                  <a:schemeClr val="tx1">
                    <a:lumMod val="85000"/>
                    <a:lumOff val="15000"/>
                  </a:schemeClr>
                </a:solidFill>
                <a:latin typeface="Abadi"/>
              </a:rPr>
              <a:t>    There are different ways to go about collecting the data but we used two methods:</a:t>
            </a:r>
          </a:p>
          <a:p>
            <a:pPr>
              <a:lnSpc>
                <a:spcPct val="100000"/>
              </a:lnSpc>
              <a:spcBef>
                <a:spcPts val="1400"/>
              </a:spcBef>
            </a:pPr>
            <a:r>
              <a:rPr lang="en-US" sz="2000" b="1" dirty="0">
                <a:solidFill>
                  <a:schemeClr val="tx1">
                    <a:lumMod val="85000"/>
                    <a:lumOff val="15000"/>
                  </a:schemeClr>
                </a:solidFill>
                <a:latin typeface="Abadi"/>
              </a:rPr>
              <a:t>Data collection by SpaceX API request.</a:t>
            </a:r>
          </a:p>
          <a:p>
            <a:pPr>
              <a:lnSpc>
                <a:spcPct val="100000"/>
              </a:lnSpc>
              <a:spcBef>
                <a:spcPts val="1400"/>
              </a:spcBef>
            </a:pPr>
            <a:r>
              <a:rPr lang="en-US" sz="2000" b="1" dirty="0">
                <a:solidFill>
                  <a:schemeClr val="tx1">
                    <a:lumMod val="85000"/>
                    <a:lumOff val="15000"/>
                  </a:schemeClr>
                </a:solidFill>
                <a:latin typeface="Abadi"/>
              </a:rPr>
              <a:t>Data collection by Web Scraping</a:t>
            </a:r>
          </a:p>
          <a:p>
            <a:pPr marL="0" indent="0">
              <a:lnSpc>
                <a:spcPct val="100000"/>
              </a:lnSpc>
              <a:spcBef>
                <a:spcPts val="1400"/>
              </a:spcBef>
              <a:buNone/>
            </a:pPr>
            <a:endParaRPr lang="en-US" sz="2000" b="1" dirty="0">
              <a:solidFill>
                <a:schemeClr val="tx1">
                  <a:lumMod val="85000"/>
                  <a:lumOff val="15000"/>
                </a:schemeClr>
              </a:solidFill>
              <a:latin typeface="Abadi"/>
            </a:endParaRPr>
          </a:p>
          <a:p>
            <a:pPr marL="0" indent="0">
              <a:buNone/>
            </a:pPr>
            <a:r>
              <a:rPr lang="en-US" sz="2400" dirty="0">
                <a:solidFill>
                  <a:schemeClr val="tx1">
                    <a:lumMod val="85000"/>
                    <a:lumOff val="15000"/>
                  </a:schemeClr>
                </a:solidFill>
                <a:latin typeface="Abadi"/>
              </a:rPr>
              <a:t>    These are all low-cost methods that only require a functioning internet connection.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74506072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r>
              <a:rPr lang="en-US" dirty="0">
                <a:latin typeface="Abadi"/>
              </a:rPr>
              <a:t>8</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Make a request to SpaceX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a:rPr>
              <a:t>URL: </a:t>
            </a:r>
            <a:r>
              <a:rPr lang="en-US" sz="2200" dirty="0">
                <a:ea typeface="+mn-lt"/>
                <a:cs typeface="+mn-lt"/>
                <a:hlinkClick r:id="rId3"/>
              </a:rPr>
              <a:t>https://github.com/Kumaresanveerasamy/IBM_Datascience_Professional_Course/blob/master/Applied_Capstone_Project/Week_1/DataScraping.ipynb\</a:t>
            </a:r>
            <a:endParaRPr lang="en-US" sz="2200" dirty="0">
              <a:solidFill>
                <a:schemeClr val="accent3">
                  <a:lumMod val="25000"/>
                </a:schemeClr>
              </a:solidFill>
              <a:ea typeface="+mn-lt"/>
              <a:cs typeface="+mn-lt"/>
            </a:endParaRPr>
          </a:p>
          <a:p>
            <a:pPr>
              <a:lnSpc>
                <a:spcPct val="100000"/>
              </a:lnSpc>
              <a:spcBef>
                <a:spcPts val="1400"/>
              </a:spcBef>
            </a:pPr>
            <a:endParaRPr lang="en-US" sz="2200" dirty="0">
              <a:cs typeface="Calibri"/>
            </a:endParaRPr>
          </a:p>
          <a:p>
            <a:pPr>
              <a:lnSpc>
                <a:spcPct val="100000"/>
              </a:lnSpc>
              <a:spcBef>
                <a:spcPts val="1400"/>
              </a:spcBef>
            </a:pPr>
            <a:endParaRPr lang="en-US" sz="2200" dirty="0">
              <a:cs typeface="Calibri"/>
            </a:endParaRPr>
          </a:p>
          <a:p>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2259068830"/>
              </p:ext>
            </p:extLst>
          </p:nvPr>
        </p:nvGraphicFramePr>
        <p:xfrm>
          <a:off x="5669548" y="1475874"/>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741743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dirty="0" smtClean="0">
                <a:latin typeface="Abadi"/>
              </a:rPr>
              <a:t>9</a:t>
            </a:fld>
            <a:endParaRPr lang="en-US" dirty="0">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8906" y="1616075"/>
            <a:ext cx="5674904" cy="455090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Beautiful Soup to  perform web scraping on the Wikipedia page with title: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CSV dataset.</a:t>
            </a:r>
          </a:p>
          <a:p>
            <a:pPr>
              <a:lnSpc>
                <a:spcPct val="100000"/>
              </a:lnSpc>
              <a:spcBef>
                <a:spcPts val="1400"/>
              </a:spcBef>
            </a:pPr>
            <a:r>
              <a:rPr lang="en-US" sz="2200" dirty="0">
                <a:solidFill>
                  <a:schemeClr val="accent3">
                    <a:lumMod val="25000"/>
                  </a:schemeClr>
                </a:solidFill>
                <a:latin typeface="Abadi"/>
              </a:rPr>
              <a:t>URL: </a:t>
            </a:r>
            <a:r>
              <a:rPr lang="en-US" sz="2200" dirty="0">
                <a:latin typeface="Calibri"/>
                <a:cs typeface="Calibri"/>
                <a:hlinkClick r:id="rId4"/>
              </a:rPr>
              <a:t>https://github.com/Kumaresanveerasamy/IBM_Datascience_Professional_Course/blob/master/Applied_Capstone_Project/Week_1/DataScraping.ipynb\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996415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3372544707"/>
              </p:ext>
            </p:extLst>
          </p:nvPr>
        </p:nvGraphicFramePr>
        <p:xfrm>
          <a:off x="5676900" y="1440872"/>
          <a:ext cx="6362700" cy="4551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5742713"/>
      </p:ext>
    </p:extLst>
  </p:cSld>
  <p:clrMapOvr>
    <a:masterClrMapping/>
  </p:clrMapOvr>
  <p:transition spd="slow">
    <p:push/>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5</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442</cp:revision>
  <dcterms:created xsi:type="dcterms:W3CDTF">2021-04-29T18:58:34Z</dcterms:created>
  <dcterms:modified xsi:type="dcterms:W3CDTF">2022-07-21T11:26:19Z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